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Lst>
  <p:sldSz cy="6858000" cx="12192000"/>
  <p:notesSz cx="6858000" cy="9144000"/>
  <p:embeddedFontLst>
    <p:embeddedFont>
      <p:font typeface="Montserrat"/>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9" roundtripDataSignature="AMtx7mh0vsWBs76lc3es7OAFtoedaq7s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133DE01-A852-4A2E-8769-094B53004C6C}">
  <a:tblStyle styleId="{6133DE01-A852-4A2E-8769-094B53004C6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EF528FD-FA1B-459B-B4E9-1F04D66F2B00}"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57B96F3-9358-429E-BBCD-5F9EC84C2E5A}" styleName="Table_2">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Montserrat-bold.fntdata"/><Relationship Id="rId21" Type="http://schemas.openxmlformats.org/officeDocument/2006/relationships/slide" Target="slides/slide16.xml"/><Relationship Id="rId65" Type="http://schemas.openxmlformats.org/officeDocument/2006/relationships/font" Target="fonts/Montserrat-regular.fntdata"/><Relationship Id="rId24" Type="http://schemas.openxmlformats.org/officeDocument/2006/relationships/slide" Target="slides/slide19.xml"/><Relationship Id="rId68" Type="http://schemas.openxmlformats.org/officeDocument/2006/relationships/font" Target="fonts/Montserrat-boldItalic.fntdata"/><Relationship Id="rId23" Type="http://schemas.openxmlformats.org/officeDocument/2006/relationships/slide" Target="slides/slide18.xml"/><Relationship Id="rId67" Type="http://schemas.openxmlformats.org/officeDocument/2006/relationships/font" Target="fonts/Montserrat-italic.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5" name="Google Shape;625;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9" name="Google Shape;689;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1" name="Google Shape;701;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5" name="Google Shape;725;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7" name="Google Shape;737;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6" name="Google Shape;746;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5" name="Google Shape;755;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4" name="Google Shape;764;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3" name="Google Shape;773;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2" name="Google Shape;782;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1" name="Google Shape;791;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0" name="Google Shape;800;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5" name="Shape 15"/>
        <p:cNvGrpSpPr/>
        <p:nvPr/>
      </p:nvGrpSpPr>
      <p:grpSpPr>
        <a:xfrm>
          <a:off x="0" y="0"/>
          <a:ext cx="0" cy="0"/>
          <a:chOff x="0" y="0"/>
          <a:chExt cx="0" cy="0"/>
        </a:xfrm>
      </p:grpSpPr>
      <p:sp>
        <p:nvSpPr>
          <p:cNvPr id="16" name="Google Shape;16;p6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6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2" name="Shape 72"/>
        <p:cNvGrpSpPr/>
        <p:nvPr/>
      </p:nvGrpSpPr>
      <p:grpSpPr>
        <a:xfrm>
          <a:off x="0" y="0"/>
          <a:ext cx="0" cy="0"/>
          <a:chOff x="0" y="0"/>
          <a:chExt cx="0" cy="0"/>
        </a:xfrm>
      </p:grpSpPr>
      <p:sp>
        <p:nvSpPr>
          <p:cNvPr id="73" name="Google Shape;73;p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7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78" name="Shape 78"/>
        <p:cNvGrpSpPr/>
        <p:nvPr/>
      </p:nvGrpSpPr>
      <p:grpSpPr>
        <a:xfrm>
          <a:off x="0" y="0"/>
          <a:ext cx="0" cy="0"/>
          <a:chOff x="0" y="0"/>
          <a:chExt cx="0" cy="0"/>
        </a:xfrm>
      </p:grpSpPr>
      <p:sp>
        <p:nvSpPr>
          <p:cNvPr id="79" name="Google Shape;79;p7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7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1" name="Shape 21"/>
        <p:cNvGrpSpPr/>
        <p:nvPr/>
      </p:nvGrpSpPr>
      <p:grpSpPr>
        <a:xfrm>
          <a:off x="0" y="0"/>
          <a:ext cx="0" cy="0"/>
          <a:chOff x="0" y="0"/>
          <a:chExt cx="0" cy="0"/>
        </a:xfrm>
      </p:grpSpPr>
      <p:sp>
        <p:nvSpPr>
          <p:cNvPr id="22" name="Google Shape;22;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7" name="Shape 27"/>
        <p:cNvGrpSpPr/>
        <p:nvPr/>
      </p:nvGrpSpPr>
      <p:grpSpPr>
        <a:xfrm>
          <a:off x="0" y="0"/>
          <a:ext cx="0" cy="0"/>
          <a:chOff x="0" y="0"/>
          <a:chExt cx="0" cy="0"/>
        </a:xfrm>
      </p:grpSpPr>
      <p:sp>
        <p:nvSpPr>
          <p:cNvPr id="28" name="Google Shape;28;p6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3" name="Shape 33"/>
        <p:cNvGrpSpPr/>
        <p:nvPr/>
      </p:nvGrpSpPr>
      <p:grpSpPr>
        <a:xfrm>
          <a:off x="0" y="0"/>
          <a:ext cx="0" cy="0"/>
          <a:chOff x="0" y="0"/>
          <a:chExt cx="0" cy="0"/>
        </a:xfrm>
      </p:grpSpPr>
      <p:sp>
        <p:nvSpPr>
          <p:cNvPr id="34" name="Google Shape;34;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0" name="Shape 40"/>
        <p:cNvGrpSpPr/>
        <p:nvPr/>
      </p:nvGrpSpPr>
      <p:grpSpPr>
        <a:xfrm>
          <a:off x="0" y="0"/>
          <a:ext cx="0" cy="0"/>
          <a:chOff x="0" y="0"/>
          <a:chExt cx="0" cy="0"/>
        </a:xfrm>
      </p:grpSpPr>
      <p:sp>
        <p:nvSpPr>
          <p:cNvPr id="41" name="Google Shape;41;p6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9" name="Shape 49"/>
        <p:cNvGrpSpPr/>
        <p:nvPr/>
      </p:nvGrpSpPr>
      <p:grpSpPr>
        <a:xfrm>
          <a:off x="0" y="0"/>
          <a:ext cx="0" cy="0"/>
          <a:chOff x="0" y="0"/>
          <a:chExt cx="0" cy="0"/>
        </a:xfrm>
      </p:grpSpPr>
      <p:sp>
        <p:nvSpPr>
          <p:cNvPr id="50" name="Google Shape;50;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4" name="Shape 54"/>
        <p:cNvGrpSpPr/>
        <p:nvPr/>
      </p:nvGrpSpPr>
      <p:grpSpPr>
        <a:xfrm>
          <a:off x="0" y="0"/>
          <a:ext cx="0" cy="0"/>
          <a:chOff x="0" y="0"/>
          <a:chExt cx="0" cy="0"/>
        </a:xfrm>
      </p:grpSpPr>
      <p:sp>
        <p:nvSpPr>
          <p:cNvPr id="55" name="Google Shape;55;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8" name="Shape 58"/>
        <p:cNvGrpSpPr/>
        <p:nvPr/>
      </p:nvGrpSpPr>
      <p:grpSpPr>
        <a:xfrm>
          <a:off x="0" y="0"/>
          <a:ext cx="0" cy="0"/>
          <a:chOff x="0" y="0"/>
          <a:chExt cx="0" cy="0"/>
        </a:xfrm>
      </p:grpSpPr>
      <p:sp>
        <p:nvSpPr>
          <p:cNvPr id="59" name="Google Shape;59;p6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6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5" name="Shape 65"/>
        <p:cNvGrpSpPr/>
        <p:nvPr/>
      </p:nvGrpSpPr>
      <p:grpSpPr>
        <a:xfrm>
          <a:off x="0" y="0"/>
          <a:ext cx="0" cy="0"/>
          <a:chOff x="0" y="0"/>
          <a:chExt cx="0" cy="0"/>
        </a:xfrm>
      </p:grpSpPr>
      <p:sp>
        <p:nvSpPr>
          <p:cNvPr id="66" name="Google Shape;66;p6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9"/>
          <p:cNvSpPr/>
          <p:nvPr>
            <p:ph idx="2" type="pic"/>
          </p:nvPr>
        </p:nvSpPr>
        <p:spPr>
          <a:xfrm>
            <a:off x="5183188" y="987425"/>
            <a:ext cx="6172200" cy="4873625"/>
          </a:xfrm>
          <a:prstGeom prst="rect">
            <a:avLst/>
          </a:prstGeom>
          <a:noFill/>
          <a:ln>
            <a:noFill/>
          </a:ln>
        </p:spPr>
      </p:sp>
      <p:sp>
        <p:nvSpPr>
          <p:cNvPr id="68" name="Google Shape;68;p6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hyperlink" Target="https://takenobu-hs.github.io/downloads/ethereum_evm_illustrated.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0.png"/><Relationship Id="rId7" Type="http://schemas.openxmlformats.org/officeDocument/2006/relationships/hyperlink" Target="https://medium.com/@markmuskardin/mastering-the-fundamentals-of-ethereum-for-new-blockchain-devs-part-iii-wallets-keys-and-4cd3175b535b"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hyperlink" Target="https://www.investopedia.com/terms/s/smart-contracts.asp" TargetMode="External"/><Relationship Id="rId6" Type="http://schemas.openxmlformats.org/officeDocument/2006/relationships/hyperlink" Target="https://www.investopedia.com/terms/s/smart-contracts.as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vmlDrawing" Target="../drawings/vmlDrawing1.vml"/><Relationship Id="rId4" Type="http://schemas.openxmlformats.org/officeDocument/2006/relationships/image" Target="../media/image1.png"/><Relationship Id="rId9" Type="http://schemas.openxmlformats.org/officeDocument/2006/relationships/hyperlink" Target="https://www.blogsaays.com/what-are-smart-contracts-in-blockchain-and-how-it-work/" TargetMode="External"/><Relationship Id="rId5" Type="http://schemas.openxmlformats.org/officeDocument/2006/relationships/image" Target="../media/image5.png"/><Relationship Id="rId6" Type="http://schemas.openxmlformats.org/officeDocument/2006/relationships/oleObject" Target="../embeddings/oleObject1.bin"/><Relationship Id="rId7" Type="http://schemas.openxmlformats.org/officeDocument/2006/relationships/oleObject" Target="../embeddings/oleObject1.bin"/><Relationship Id="rId8"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hyperlink" Target="https://www.researchgate.net/publication/339248221_Empirical_Evaluation_of_Blockchain_Smart_Contract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7.png"/><Relationship Id="rId6" Type="http://schemas.openxmlformats.org/officeDocument/2006/relationships/hyperlink" Target="https://www.wallstreetmojo.com/smart-contrac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1.png"/><Relationship Id="rId6" Type="http://schemas.openxmlformats.org/officeDocument/2006/relationships/hyperlink" Target="https://www.edureka.co/blog/ethereum-tutorial-with-smart-contract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3.png"/><Relationship Id="rId6" Type="http://schemas.openxmlformats.org/officeDocument/2006/relationships/hyperlink" Target="https://www.researchgate.net/figure/A-Smart-Contract-example-demonstrating-ownership-and-permission-levels-of-different-roles_fig1_33143966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hyperlink" Target="https://medium.com/coinmonks/ethereum-account-212feb9c4154"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9.png"/><Relationship Id="rId6" Type="http://schemas.openxmlformats.org/officeDocument/2006/relationships/hyperlink" Target="https://www.wallstreetmojo.com/smart-contract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hyperlink" Target="https://stefano-tempesta.medium.com/smart-contracts-simply-explained-5f5140a24c95"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hyperlink" Target="https://www.bitdegree.org/crypto/tutorials/what-is-a-smart-contrac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2.png"/><Relationship Id="rId6" Type="http://schemas.openxmlformats.org/officeDocument/2006/relationships/hyperlink" Target="https://ethereum.org/en/dapp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0.png"/><Relationship Id="rId6" Type="http://schemas.openxmlformats.org/officeDocument/2006/relationships/hyperlink" Target="https://www.yield.app/post/what-is-a-dao"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6.png"/><Relationship Id="rId6" Type="http://schemas.openxmlformats.org/officeDocument/2006/relationships/hyperlink" Target="https://ethereum.org/en/dao/"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hyperlink" Target="https://medium.com/coinmonks/what-are-soft-forks-hard-forks-ffc676e98b1"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4.png"/><Relationship Id="rId6" Type="http://schemas.openxmlformats.org/officeDocument/2006/relationships/hyperlink" Target="about:blan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hyperlink" Target="https://medium.com/coinmonks/what-are-soft-forks-hard-forks-ffc676e98b1"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5.png"/><Relationship Id="rId6" Type="http://schemas.openxmlformats.org/officeDocument/2006/relationships/hyperlink" Target="https://www.dummies.com/personal-finance/investing/cryptocurrency-forks-or-investment-splits/" TargetMode="External"/><Relationship Id="rId7" Type="http://schemas.openxmlformats.org/officeDocument/2006/relationships/hyperlink" Target="about:blank"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8.png"/><Relationship Id="rId6" Type="http://schemas.openxmlformats.org/officeDocument/2006/relationships/hyperlink" Target="about:blank"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5.jpg"/><Relationship Id="rId6" Type="http://schemas.openxmlformats.org/officeDocument/2006/relationships/hyperlink" Target="https://www.bitpanda.com/academy/en/lessons/what-are-icos-and-ieos-in-blockchain-space/"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hyperlink" Target="https://ethereum.org/en/what-is-ethereum/"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11" Type="http://schemas.openxmlformats.org/officeDocument/2006/relationships/hyperlink" Target="https://ethereum.org/en/wallets/" TargetMode="External"/><Relationship Id="rId10" Type="http://schemas.openxmlformats.org/officeDocument/2006/relationships/hyperlink" Target="https://ethereum.org/en/developers/docs/nodes-and-clients/" TargetMode="External"/><Relationship Id="rId13" Type="http://schemas.openxmlformats.org/officeDocument/2006/relationships/hyperlink" Target="https://medium.com/@markmuskardin/mastering-the-fundamentals-of-ethereum-for-new-blockchain-devs-part-iii-wallets-keys-and-4cd3175b535b" TargetMode="External"/><Relationship Id="rId12" Type="http://schemas.openxmlformats.org/officeDocument/2006/relationships/hyperlink" Target="https://ethereum.org/en/nft/" TargetMode="External"/><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www.bitdegree.org/learn/ethereum-virtual-machine" TargetMode="External"/><Relationship Id="rId15" Type="http://schemas.openxmlformats.org/officeDocument/2006/relationships/hyperlink" Target="https://cointelegraph.com/ethereum-for-beginners/ethereum-wallets" TargetMode="External"/><Relationship Id="rId14" Type="http://schemas.openxmlformats.org/officeDocument/2006/relationships/hyperlink" Target="https://ethereum.org/en/developers/docs/evm/" TargetMode="External"/><Relationship Id="rId17" Type="http://schemas.openxmlformats.org/officeDocument/2006/relationships/hyperlink" Target="https://www.gemini.com/cryptopedia/blockchain-types-pow-pos-private#section-blockchain-types" TargetMode="External"/><Relationship Id="rId16" Type="http://schemas.openxmlformats.org/officeDocument/2006/relationships/hyperlink" Target="https://medium.com/@roberto.g.infante/smart-contracts-the-brain-of-dapps-cf886bb1bbb6" TargetMode="External"/><Relationship Id="rId5" Type="http://schemas.openxmlformats.org/officeDocument/2006/relationships/hyperlink" Target="https://ethereum.org/en/history/#whitepaper" TargetMode="External"/><Relationship Id="rId6" Type="http://schemas.openxmlformats.org/officeDocument/2006/relationships/hyperlink" Target="https://coinmarketcap.com/alexandria/glossary/ethereum-virtual-machine-evm" TargetMode="External"/><Relationship Id="rId18" Type="http://schemas.openxmlformats.org/officeDocument/2006/relationships/hyperlink" Target="https://ethereum.org/en/developers/docs/consensus-mechanisms/pow/" TargetMode="External"/><Relationship Id="rId7" Type="http://schemas.openxmlformats.org/officeDocument/2006/relationships/hyperlink" Target="https://takenobu-hs.github.io/downloads/ethereum_evm_illustrated.pdf" TargetMode="External"/><Relationship Id="rId8" Type="http://schemas.openxmlformats.org/officeDocument/2006/relationships/hyperlink" Target="https://ethereum.org/en/developers/docs/intro-to-ethereum/" TargetMode="External"/></Relationships>
</file>

<file path=ppt/slides/_rels/slide53.xml.rels><?xml version="1.0" encoding="UTF-8" standalone="yes"?><Relationships xmlns="http://schemas.openxmlformats.org/package/2006/relationships"><Relationship Id="rId11" Type="http://schemas.openxmlformats.org/officeDocument/2006/relationships/hyperlink" Target="http://www.mondaq.com/unitedstates/x/604562/fin+tech/Nevada+Passes+Problockchain+Law" TargetMode="External"/><Relationship Id="rId10" Type="http://schemas.openxmlformats.org/officeDocument/2006/relationships/hyperlink" Target="http://www.mondaq.com/unitedstates/x/604562/fin+tech/Nevada+Passes+Problockchain+Law" TargetMode="External"/><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europeanlawinstitute.eu/projects-publications/current-projects-upcoming-projects-and-other-activities/current-projects/blockchains/" TargetMode="External"/><Relationship Id="rId5" Type="http://schemas.openxmlformats.org/officeDocument/2006/relationships/hyperlink" Target="https://www.bitdegree.org/learn/ethereum-virtual-machine" TargetMode="External"/><Relationship Id="rId6" Type="http://schemas.openxmlformats.org/officeDocument/2006/relationships/hyperlink" Target="https://ethereum.org/en/developers/docs/smartcontracts/#:~:text=A%20%22smart%20contract%22%20is%20simply,runs%20on%20the%20Ethereum%20block" TargetMode="External"/><Relationship Id="rId7" Type="http://schemas.openxmlformats.org/officeDocument/2006/relationships/hyperlink" Target="https://ethereum.org/en/developers/docs/smartcontracts/#:~:text=A%20%22smart%20contract%22%20is%20simply,runs%20on%20the%20Ethereum%20blockchain.&amp;text=Smart%20contracts%20are%20a%20type,network%20and%20run%20as%20programmed" TargetMode="External"/><Relationship Id="rId8" Type="http://schemas.openxmlformats.org/officeDocument/2006/relationships/hyperlink" Target="https://www.eublockchainforum.eu/sites/default/files/reports/report_legal_v1.0.pdf"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hyperlink" Target="https://ethereum.org/en/developers/docs/dapps/" TargetMode="External"/><Relationship Id="rId6" Type="http://schemas.openxmlformats.org/officeDocument/2006/relationships/hyperlink" Target="https://ethereum.org/en/dapps/" TargetMode="External"/><Relationship Id="rId7" Type="http://schemas.openxmlformats.org/officeDocument/2006/relationships/hyperlink" Target="https://www.bitpanda.com/academy/en/lessons/what-is-a-dapp/"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hyperlink" Target="https://ethereum.org/en/developers/docs/dapps/" TargetMode="External"/><Relationship Id="rId6" Type="http://schemas.openxmlformats.org/officeDocument/2006/relationships/hyperlink" Target="https://www.bitdegree.org/learn/ethereum-virtual-machine" TargetMode="External"/><Relationship Id="rId7" Type="http://schemas.openxmlformats.org/officeDocument/2006/relationships/hyperlink" Target="https://ethereum.org/en/developers/docs/gas/" TargetMode="External"/><Relationship Id="rId8" Type="http://schemas.openxmlformats.org/officeDocument/2006/relationships/hyperlink" Target="https://medium.com/@roberto.g.infante/smart-contracts-the-brain-of-dapps-cf886bb1bbb6"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hyperlink" Target="https://ethereum.org/en/developers/docs/dapps/" TargetMode="External"/><Relationship Id="rId6" Type="http://schemas.openxmlformats.org/officeDocument/2006/relationships/hyperlink" Target="https://ethereum.org/en/dao/" TargetMode="External"/><Relationship Id="rId7" Type="http://schemas.openxmlformats.org/officeDocument/2006/relationships/hyperlink" Target="https://www.yield.app/post/what-is-a-dao" TargetMode="External"/></Relationships>
</file>

<file path=ppt/slides/_rels/slide57.xml.rels><?xml version="1.0" encoding="UTF-8" standalone="yes"?><Relationships xmlns="http://schemas.openxmlformats.org/package/2006/relationships"><Relationship Id="rId11" Type="http://schemas.openxmlformats.org/officeDocument/2006/relationships/hyperlink" Target="https://www.gemini.com/cryptopedia/the-dao-hack-makerdao#section-the-dao-hack" TargetMode="External"/><Relationship Id="rId10" Type="http://schemas.openxmlformats.org/officeDocument/2006/relationships/hyperlink" Target="https://www.coindesk.com/understanding-dao-hack-journalists" TargetMode="External"/><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www.nytimes.com/2016/06/18/business/dealbook/hacker-may-have-removed-more-than-50-million-from-experimental-cybercurrency-project.html" TargetMode="External"/><Relationship Id="rId5" Type="http://schemas.openxmlformats.org/officeDocument/2006/relationships/hyperlink" Target="https://www.nytimes.com/2016/06/18/business/dealbook/hacker-may-have-removed-more-than-50-million-from-experimental-cybercurrency-project.html" TargetMode="External"/><Relationship Id="rId6" Type="http://schemas.openxmlformats.org/officeDocument/2006/relationships/hyperlink" Target="https://www2.deloitte.com/ie/en/pages/technology/articles/DAO-Attack-Analysis.html" TargetMode="External"/><Relationship Id="rId7" Type="http://schemas.openxmlformats.org/officeDocument/2006/relationships/hyperlink" Target="https://www.planetcompliance.com/nutshell-dao-steal-60-million-worth-cryptocurrency/" TargetMode="External"/><Relationship Id="rId8" Type="http://schemas.openxmlformats.org/officeDocument/2006/relationships/hyperlink" Target="https://ogucluturk.medium.com/the-dao-hack-explained-unfortunate-take-off-of-smart-contracts-2bd8c8db3562"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hyperlink" Target="https://www.bitdegree.org/crypto/tutorials/ethereum-fork" TargetMode="External"/><Relationship Id="rId6" Type="http://schemas.openxmlformats.org/officeDocument/2006/relationships/hyperlink" Target="https://www.dummies.com/personal-finance/investing/cryptocurrency-forks-or-investment-splits/" TargetMode="External"/><Relationship Id="rId7" Type="http://schemas.openxmlformats.org/officeDocument/2006/relationships/hyperlink" Target="https://medium.com/coinmonks/what-are-soft-forks-hard-forks-ffc676e98b1" TargetMode="External"/><Relationship Id="rId8" Type="http://schemas.openxmlformats.org/officeDocument/2006/relationships/hyperlink" Target="https://ethereum.org/en/history/#:~:text=Forks%20are%20when%20major%20technical,%22rules%22%20of%20the%20protocol.&amp;text=These%20rule%20changes%20may%20create%20a%20temporary%20split%20in%20the%20network."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hyperlink" Target="https://corporatefinanceinstitute.com/resources/knowledge/trading-investing/initial-coin-offering-ico/" TargetMode="External"/><Relationship Id="rId6" Type="http://schemas.openxmlformats.org/officeDocument/2006/relationships/hyperlink" Target="https://www.bitpanda.com/academy/en/lessons/what-are-icos-and-ieos-in-blockchain-spa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hyperlink" Target="https://ethereum.org/en/developers/docs/ev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1122362"/>
            <a:ext cx="9768396" cy="402813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66"/>
              </a:buClr>
              <a:buSzPts val="6600"/>
              <a:buFont typeface="Arial"/>
              <a:buNone/>
            </a:pPr>
            <a:r>
              <a:rPr lang="en-US" sz="6600">
                <a:solidFill>
                  <a:srgbClr val="FF0066"/>
                </a:solidFill>
                <a:latin typeface="Arial"/>
                <a:ea typeface="Arial"/>
                <a:cs typeface="Arial"/>
                <a:sym typeface="Arial"/>
              </a:rPr>
              <a:t>ETHEREUM AND SMART CONTRACTS </a:t>
            </a:r>
            <a:br>
              <a:rPr lang="en-US" sz="6600">
                <a:solidFill>
                  <a:srgbClr val="FF0066"/>
                </a:solidFill>
                <a:latin typeface="Arial"/>
                <a:ea typeface="Arial"/>
                <a:cs typeface="Arial"/>
                <a:sym typeface="Arial"/>
              </a:rPr>
            </a:br>
            <a:r>
              <a:rPr lang="en-US" sz="6600">
                <a:solidFill>
                  <a:srgbClr val="FF0066"/>
                </a:solidFill>
                <a:latin typeface="Arial"/>
                <a:ea typeface="Arial"/>
                <a:cs typeface="Arial"/>
                <a:sym typeface="Arial"/>
              </a:rPr>
              <a:t>- INTRODUCTION -</a:t>
            </a:r>
            <a:br>
              <a:rPr lang="en-US"/>
            </a:br>
            <a:endParaRPr/>
          </a:p>
        </p:txBody>
      </p:sp>
      <p:sp>
        <p:nvSpPr>
          <p:cNvPr id="89" name="Google Shape;89;p1"/>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rgbClr val="FF0066"/>
                </a:solidFill>
                <a:latin typeface="Calibri"/>
                <a:ea typeface="Calibri"/>
                <a:cs typeface="Calibri"/>
                <a:sym typeface="Calibri"/>
              </a:rPr>
              <a:t>TRANSITION – Project Reference: 2019-1-MT01-KA202-051255 </a:t>
            </a:r>
            <a:endParaRPr/>
          </a:p>
          <a:p>
            <a:pPr indent="0" lvl="0" marL="0" marR="0" rtl="0" algn="l">
              <a:spcBef>
                <a:spcPts val="0"/>
              </a:spcBef>
              <a:spcAft>
                <a:spcPts val="0"/>
              </a:spcAft>
              <a:buNone/>
            </a:pPr>
            <a:r>
              <a:rPr b="1" lang="en-US" sz="1400">
                <a:solidFill>
                  <a:srgbClr val="FF0066"/>
                </a:solidFill>
                <a:latin typeface="Calibri"/>
                <a:ea typeface="Calibri"/>
                <a:cs typeface="Calibri"/>
                <a:sym typeface="Calibri"/>
              </a:rPr>
              <a:t>This project is funded by the European Union ERASMUS+ Program – Key Action 2 Cooperation for innovation and the exchange of good practices.</a:t>
            </a:r>
            <a:endParaRPr/>
          </a:p>
        </p:txBody>
      </p:sp>
      <p:pic>
        <p:nvPicPr>
          <p:cNvPr descr="Transition" id="90" name="Google Shape;90;p1"/>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91" name="Google Shape;91;p1"/>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195" name="Shape 195"/>
        <p:cNvGrpSpPr/>
        <p:nvPr/>
      </p:nvGrpSpPr>
      <p:grpSpPr>
        <a:xfrm>
          <a:off x="0" y="0"/>
          <a:ext cx="0" cy="0"/>
          <a:chOff x="0" y="0"/>
          <a:chExt cx="0" cy="0"/>
        </a:xfrm>
      </p:grpSpPr>
      <p:pic>
        <p:nvPicPr>
          <p:cNvPr id="196" name="Google Shape;196;p10"/>
          <p:cNvPicPr preferRelativeResize="0"/>
          <p:nvPr/>
        </p:nvPicPr>
        <p:blipFill rotWithShape="1">
          <a:blip r:embed="rId3">
            <a:alphaModFix/>
          </a:blip>
          <a:srcRect b="10269" l="18903" r="22704" t="21924"/>
          <a:stretch/>
        </p:blipFill>
        <p:spPr>
          <a:xfrm>
            <a:off x="4772858" y="1286554"/>
            <a:ext cx="7119258" cy="4434874"/>
          </a:xfrm>
          <a:prstGeom prst="rect">
            <a:avLst/>
          </a:prstGeom>
          <a:noFill/>
          <a:ln>
            <a:noFill/>
          </a:ln>
        </p:spPr>
      </p:pic>
      <p:sp>
        <p:nvSpPr>
          <p:cNvPr id="197" name="Google Shape;197;p10"/>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198" name="Google Shape;198;p10"/>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199" name="Google Shape;199;p10"/>
          <p:cNvPicPr preferRelativeResize="0"/>
          <p:nvPr/>
        </p:nvPicPr>
        <p:blipFill rotWithShape="1">
          <a:blip r:embed="rId4">
            <a:alphaModFix/>
          </a:blip>
          <a:srcRect b="0" l="0" r="0" t="0"/>
          <a:stretch/>
        </p:blipFill>
        <p:spPr>
          <a:xfrm>
            <a:off x="381000" y="5669086"/>
            <a:ext cx="1143000" cy="828675"/>
          </a:xfrm>
          <a:prstGeom prst="rect">
            <a:avLst/>
          </a:prstGeom>
          <a:noFill/>
          <a:ln>
            <a:noFill/>
          </a:ln>
        </p:spPr>
      </p:pic>
      <p:pic>
        <p:nvPicPr>
          <p:cNvPr id="200" name="Google Shape;200;p10"/>
          <p:cNvPicPr preferRelativeResize="0"/>
          <p:nvPr/>
        </p:nvPicPr>
        <p:blipFill rotWithShape="1">
          <a:blip r:embed="rId5">
            <a:alphaModFix/>
          </a:blip>
          <a:srcRect b="0" l="0" r="0" t="0"/>
          <a:stretch/>
        </p:blipFill>
        <p:spPr>
          <a:xfrm>
            <a:off x="1984523" y="5878636"/>
            <a:ext cx="2857500" cy="619125"/>
          </a:xfrm>
          <a:prstGeom prst="rect">
            <a:avLst/>
          </a:prstGeom>
          <a:noFill/>
          <a:ln>
            <a:noFill/>
          </a:ln>
        </p:spPr>
      </p:pic>
      <p:sp>
        <p:nvSpPr>
          <p:cNvPr id="201" name="Google Shape;201;p10"/>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202" name="Google Shape;202;p10"/>
          <p:cNvSpPr txBox="1"/>
          <p:nvPr/>
        </p:nvSpPr>
        <p:spPr>
          <a:xfrm>
            <a:off x="452284" y="243146"/>
            <a:ext cx="1067095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800">
                <a:solidFill>
                  <a:srgbClr val="FF0066"/>
                </a:solidFill>
                <a:latin typeface="Calibri"/>
                <a:ea typeface="Calibri"/>
                <a:cs typeface="Calibri"/>
                <a:sym typeface="Calibri"/>
              </a:rPr>
              <a:t>1.3 Accounts and Keys </a:t>
            </a:r>
            <a:endParaRPr b="0" i="0" sz="4800" u="none" cap="none" strike="noStrike">
              <a:solidFill>
                <a:srgbClr val="FF0066"/>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203" name="Google Shape;203;p10"/>
          <p:cNvSpPr txBox="1"/>
          <p:nvPr/>
        </p:nvSpPr>
        <p:spPr>
          <a:xfrm>
            <a:off x="491612" y="1290865"/>
            <a:ext cx="4128846" cy="44935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66"/>
              </a:buClr>
              <a:buSzPts val="2200"/>
              <a:buFont typeface="Calibri"/>
              <a:buNone/>
            </a:pPr>
            <a:r>
              <a:rPr lang="en-US" sz="2200">
                <a:solidFill>
                  <a:srgbClr val="FF0066"/>
                </a:solidFill>
                <a:latin typeface="Calibri"/>
                <a:ea typeface="Calibri"/>
                <a:cs typeface="Calibri"/>
                <a:sym typeface="Calibri"/>
              </a:rPr>
              <a:t>Ethereum has two types of </a:t>
            </a:r>
            <a:r>
              <a:rPr b="1" lang="en-US" sz="2200">
                <a:solidFill>
                  <a:srgbClr val="FF0066"/>
                </a:solidFill>
                <a:latin typeface="Calibri"/>
                <a:ea typeface="Calibri"/>
                <a:cs typeface="Calibri"/>
                <a:sym typeface="Calibri"/>
              </a:rPr>
              <a:t>account</a:t>
            </a:r>
            <a:r>
              <a:rPr lang="en-US" sz="2200">
                <a:solidFill>
                  <a:srgbClr val="FF0066"/>
                </a:solidFill>
                <a:latin typeface="Calibri"/>
                <a:ea typeface="Calibri"/>
                <a:cs typeface="Calibri"/>
                <a:sym typeface="Calibri"/>
              </a:rPr>
              <a:t>: </a:t>
            </a:r>
            <a:endParaRPr b="0" i="0" sz="2200" u="none" cap="none" strike="noStrike">
              <a:solidFill>
                <a:srgbClr val="FF0066"/>
              </a:solidFill>
              <a:latin typeface="Calibri"/>
              <a:ea typeface="Calibri"/>
              <a:cs typeface="Calibri"/>
              <a:sym typeface="Calibri"/>
            </a:endParaRPr>
          </a:p>
          <a:p>
            <a:pPr indent="-342900" lvl="0" marL="342900" marR="0" rtl="0" algn="just">
              <a:spcBef>
                <a:spcPts val="0"/>
              </a:spcBef>
              <a:spcAft>
                <a:spcPts val="0"/>
              </a:spcAft>
              <a:buClr>
                <a:srgbClr val="FF0066"/>
              </a:buClr>
              <a:buSzPts val="2200"/>
              <a:buFont typeface="Noto Sans Symbols"/>
              <a:buChar char="▪"/>
            </a:pPr>
            <a:r>
              <a:rPr lang="en-US" sz="2200">
                <a:solidFill>
                  <a:srgbClr val="FF0066"/>
                </a:solidFill>
                <a:latin typeface="Calibri"/>
                <a:ea typeface="Calibri"/>
                <a:cs typeface="Calibri"/>
                <a:sym typeface="Calibri"/>
              </a:rPr>
              <a:t>user-controlled accounts - </a:t>
            </a:r>
            <a:r>
              <a:rPr i="1" lang="en-US" sz="2200" u="none" cap="none" strike="noStrike">
                <a:solidFill>
                  <a:srgbClr val="FF0066"/>
                </a:solidFill>
                <a:latin typeface="Calibri"/>
                <a:ea typeface="Calibri"/>
                <a:cs typeface="Calibri"/>
                <a:sym typeface="Calibri"/>
              </a:rPr>
              <a:t>Externally Owned </a:t>
            </a:r>
            <a:r>
              <a:rPr i="1" lang="en-US" sz="2200">
                <a:solidFill>
                  <a:srgbClr val="FF0066"/>
                </a:solidFill>
                <a:latin typeface="Calibri"/>
                <a:ea typeface="Calibri"/>
                <a:cs typeface="Calibri"/>
                <a:sym typeface="Calibri"/>
              </a:rPr>
              <a:t>A</a:t>
            </a:r>
            <a:r>
              <a:rPr i="1" lang="en-US" sz="2200" u="none" cap="none" strike="noStrike">
                <a:solidFill>
                  <a:srgbClr val="FF0066"/>
                </a:solidFill>
                <a:latin typeface="Calibri"/>
                <a:ea typeface="Calibri"/>
                <a:cs typeface="Calibri"/>
                <a:sym typeface="Calibri"/>
              </a:rPr>
              <a:t>ccounts (EOAs)</a:t>
            </a:r>
            <a:endParaRPr i="1" sz="2200">
              <a:solidFill>
                <a:srgbClr val="FF0066"/>
              </a:solidFill>
              <a:latin typeface="Calibri"/>
              <a:ea typeface="Calibri"/>
              <a:cs typeface="Calibri"/>
              <a:sym typeface="Calibri"/>
            </a:endParaRPr>
          </a:p>
          <a:p>
            <a:pPr indent="-342900" lvl="0" marL="342900" marR="0" rtl="0" algn="just">
              <a:spcBef>
                <a:spcPts val="0"/>
              </a:spcBef>
              <a:spcAft>
                <a:spcPts val="0"/>
              </a:spcAft>
              <a:buClr>
                <a:srgbClr val="FF0066"/>
              </a:buClr>
              <a:buSzPts val="2200"/>
              <a:buFont typeface="Noto Sans Symbols"/>
              <a:buChar char="▪"/>
            </a:pPr>
            <a:r>
              <a:rPr lang="en-US" sz="2200">
                <a:solidFill>
                  <a:srgbClr val="FF0066"/>
                </a:solidFill>
                <a:latin typeface="Calibri"/>
                <a:ea typeface="Calibri"/>
                <a:cs typeface="Calibri"/>
                <a:sym typeface="Calibri"/>
              </a:rPr>
              <a:t>accounts deployed as smart contracts - </a:t>
            </a:r>
            <a:r>
              <a:rPr i="1" lang="en-US" sz="2200">
                <a:solidFill>
                  <a:srgbClr val="FF0066"/>
                </a:solidFill>
                <a:latin typeface="Calibri"/>
                <a:ea typeface="Calibri"/>
                <a:cs typeface="Calibri"/>
                <a:sym typeface="Calibri"/>
              </a:rPr>
              <a:t>Contracts Accounts</a:t>
            </a:r>
            <a:endParaRPr/>
          </a:p>
          <a:p>
            <a:pPr indent="0" lvl="0" marL="0" marR="0" rtl="0" algn="just">
              <a:spcBef>
                <a:spcPts val="0"/>
              </a:spcBef>
              <a:spcAft>
                <a:spcPts val="0"/>
              </a:spcAft>
              <a:buNone/>
            </a:pPr>
            <a:r>
              <a:rPr lang="en-US" sz="2200">
                <a:solidFill>
                  <a:srgbClr val="FF0066"/>
                </a:solidFill>
                <a:latin typeface="Calibri"/>
                <a:ea typeface="Calibri"/>
                <a:cs typeface="Calibri"/>
                <a:sym typeface="Calibri"/>
              </a:rPr>
              <a:t>They are equally treated under the EVM. </a:t>
            </a:r>
            <a:endParaRPr/>
          </a:p>
          <a:p>
            <a:pPr indent="0" lvl="0" marL="0" marR="0" rtl="0" algn="just">
              <a:spcBef>
                <a:spcPts val="0"/>
              </a:spcBef>
              <a:spcAft>
                <a:spcPts val="0"/>
              </a:spcAft>
              <a:buNone/>
            </a:pPr>
            <a:r>
              <a:rPr lang="en-US" sz="2200">
                <a:solidFill>
                  <a:srgbClr val="FF0066"/>
                </a:solidFill>
                <a:latin typeface="Calibri"/>
                <a:ea typeface="Calibri"/>
                <a:cs typeface="Calibri"/>
                <a:sym typeface="Calibri"/>
              </a:rPr>
              <a:t>Both accounts are able to receive, hold and send ETH/tokens, as well as to interact with deployed smart contracts. </a:t>
            </a:r>
            <a:endParaRPr sz="2200">
              <a:solidFill>
                <a:srgbClr val="FF0066"/>
              </a:solidFill>
              <a:latin typeface="Calibri"/>
              <a:ea typeface="Calibri"/>
              <a:cs typeface="Calibri"/>
              <a:sym typeface="Calibri"/>
            </a:endParaRPr>
          </a:p>
        </p:txBody>
      </p:sp>
      <p:sp>
        <p:nvSpPr>
          <p:cNvPr id="204" name="Google Shape;204;p10"/>
          <p:cNvSpPr txBox="1"/>
          <p:nvPr/>
        </p:nvSpPr>
        <p:spPr>
          <a:xfrm>
            <a:off x="11530597" y="1289417"/>
            <a:ext cx="4968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66"/>
                </a:solidFill>
                <a:latin typeface="Calibri"/>
                <a:ea typeface="Calibri"/>
                <a:cs typeface="Calibri"/>
                <a:sym typeface="Calibri"/>
              </a:rPr>
              <a:t>[</a:t>
            </a:r>
            <a:r>
              <a:rPr lang="en-US" sz="1400" u="sng">
                <a:solidFill>
                  <a:srgbClr val="FF0066"/>
                </a:solidFill>
                <a:latin typeface="Calibri"/>
                <a:ea typeface="Calibri"/>
                <a:cs typeface="Calibri"/>
                <a:sym typeface="Calibri"/>
                <a:hlinkClick r:id="rId6">
                  <a:extLst>
                    <a:ext uri="{A12FA001-AC4F-418D-AE19-62706E023703}">
                      <ahyp:hlinkClr val="tx"/>
                    </a:ext>
                  </a:extLst>
                </a:hlinkClick>
              </a:rPr>
              <a:t>3</a:t>
            </a:r>
            <a:r>
              <a:rPr lang="en-US" sz="1400">
                <a:solidFill>
                  <a:srgbClr val="FF0066"/>
                </a:solidFill>
                <a:latin typeface="Calibri"/>
                <a:ea typeface="Calibri"/>
                <a:cs typeface="Calibri"/>
                <a:sym typeface="Calibri"/>
              </a:rPr>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208" name="Shape 208"/>
        <p:cNvGrpSpPr/>
        <p:nvPr/>
      </p:nvGrpSpPr>
      <p:grpSpPr>
        <a:xfrm>
          <a:off x="0" y="0"/>
          <a:ext cx="0" cy="0"/>
          <a:chOff x="0" y="0"/>
          <a:chExt cx="0" cy="0"/>
        </a:xfrm>
      </p:grpSpPr>
      <p:graphicFrame>
        <p:nvGraphicFramePr>
          <p:cNvPr id="209" name="Google Shape;209;p11"/>
          <p:cNvGraphicFramePr/>
          <p:nvPr/>
        </p:nvGraphicFramePr>
        <p:xfrm>
          <a:off x="547670" y="1625424"/>
          <a:ext cx="3000000" cy="3000000"/>
        </p:xfrm>
        <a:graphic>
          <a:graphicData uri="http://schemas.openxmlformats.org/drawingml/2006/table">
            <a:tbl>
              <a:tblPr bandRow="1" firstRow="1">
                <a:noFill/>
                <a:tableStyleId>{2EF528FD-FA1B-459B-B4E9-1F04D66F2B00}</a:tableStyleId>
              </a:tblPr>
              <a:tblGrid>
                <a:gridCol w="5547850"/>
                <a:gridCol w="5547850"/>
              </a:tblGrid>
              <a:tr h="357250">
                <a:tc>
                  <a:txBody>
                    <a:bodyPr/>
                    <a:lstStyle/>
                    <a:p>
                      <a:pPr indent="0" lvl="0" marL="0" marR="0" rtl="0" algn="ctr">
                        <a:lnSpc>
                          <a:spcPct val="100000"/>
                        </a:lnSpc>
                        <a:spcBef>
                          <a:spcPts val="0"/>
                        </a:spcBef>
                        <a:spcAft>
                          <a:spcPts val="0"/>
                        </a:spcAft>
                        <a:buClr>
                          <a:srgbClr val="FF0066"/>
                        </a:buClr>
                        <a:buSzPts val="2000"/>
                        <a:buFont typeface="Calibri"/>
                        <a:buNone/>
                      </a:pPr>
                      <a:r>
                        <a:rPr b="1" lang="en-US" sz="2000" u="none" cap="none" strike="noStrike">
                          <a:solidFill>
                            <a:srgbClr val="FF0066"/>
                          </a:solidFill>
                        </a:rPr>
                        <a:t>EXTERNALLY-OWNED ACCOUNT</a:t>
                      </a:r>
                      <a:endParaRPr b="1" sz="2000" u="none" cap="none" strike="noStrike">
                        <a:solidFill>
                          <a:srgbClr val="FF0066"/>
                        </a:solidFill>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b="1" lang="en-US" sz="2000" u="none" cap="none" strike="noStrike">
                          <a:solidFill>
                            <a:srgbClr val="FF0066"/>
                          </a:solidFill>
                        </a:rPr>
                        <a:t>CONTRACT ACCOUNT</a:t>
                      </a:r>
                      <a:endParaRPr/>
                    </a:p>
                  </a:txBody>
                  <a:tcPr marT="45725" marB="45725" marR="91450" marL="91450"/>
                </a:tc>
              </a:tr>
              <a:tr h="357250">
                <a:tc>
                  <a:txBody>
                    <a:bodyPr/>
                    <a:lstStyle/>
                    <a:p>
                      <a:pPr indent="0" lvl="0" marL="0" marR="0" rtl="0" algn="just">
                        <a:spcBef>
                          <a:spcPts val="0"/>
                        </a:spcBef>
                        <a:spcAft>
                          <a:spcPts val="0"/>
                        </a:spcAft>
                        <a:buNone/>
                      </a:pPr>
                      <a:r>
                        <a:rPr lang="en-US" sz="2000" u="none" cap="none" strike="noStrike">
                          <a:solidFill>
                            <a:srgbClr val="FF0066"/>
                          </a:solidFill>
                        </a:rPr>
                        <a:t>- Zero costs of creation </a:t>
                      </a:r>
                      <a:endParaRPr/>
                    </a:p>
                  </a:txBody>
                  <a:tcPr marT="45725" marB="45725" marR="91450" marL="91450"/>
                </a:tc>
                <a:tc>
                  <a:txBody>
                    <a:bodyPr/>
                    <a:lstStyle/>
                    <a:p>
                      <a:pPr indent="0" lvl="0" marL="0" marR="0" rtl="0" algn="just">
                        <a:lnSpc>
                          <a:spcPct val="100000"/>
                        </a:lnSpc>
                        <a:spcBef>
                          <a:spcPts val="0"/>
                        </a:spcBef>
                        <a:spcAft>
                          <a:spcPts val="0"/>
                        </a:spcAft>
                        <a:buClr>
                          <a:srgbClr val="FF0066"/>
                        </a:buClr>
                        <a:buSzPts val="2000"/>
                        <a:buFont typeface="Calibri"/>
                        <a:buNone/>
                      </a:pPr>
                      <a:r>
                        <a:rPr lang="en-US" sz="2000" u="none" cap="none" strike="noStrike">
                          <a:solidFill>
                            <a:srgbClr val="FF0066"/>
                          </a:solidFill>
                          <a:latin typeface="Calibri"/>
                          <a:ea typeface="Calibri"/>
                          <a:cs typeface="Calibri"/>
                          <a:sym typeface="Calibri"/>
                        </a:rPr>
                        <a:t>- Cost of creation</a:t>
                      </a:r>
                      <a:endParaRPr/>
                    </a:p>
                  </a:txBody>
                  <a:tcPr marT="45725" marB="45725" marR="91450" marL="91450"/>
                </a:tc>
              </a:tr>
              <a:tr h="632075">
                <a:tc>
                  <a:txBody>
                    <a:bodyPr/>
                    <a:lstStyle/>
                    <a:p>
                      <a:pPr indent="0" lvl="0" marL="0" marR="0" rtl="0" algn="just">
                        <a:spcBef>
                          <a:spcPts val="0"/>
                        </a:spcBef>
                        <a:spcAft>
                          <a:spcPts val="0"/>
                        </a:spcAft>
                        <a:buNone/>
                      </a:pPr>
                      <a:r>
                        <a:rPr lang="en-US" sz="2000" u="none" cap="none" strike="noStrike">
                          <a:solidFill>
                            <a:srgbClr val="FF0066"/>
                          </a:solidFill>
                        </a:rPr>
                        <a:t>- Owned by a real user</a:t>
                      </a:r>
                      <a:endParaRPr/>
                    </a:p>
                  </a:txBody>
                  <a:tcPr marT="45725" marB="45725" marR="91450" marL="91450"/>
                </a:tc>
                <a:tc>
                  <a:txBody>
                    <a:bodyPr/>
                    <a:lstStyle/>
                    <a:p>
                      <a:pPr indent="0" lvl="0" marL="0" marR="0" rtl="0" algn="just">
                        <a:lnSpc>
                          <a:spcPct val="100000"/>
                        </a:lnSpc>
                        <a:spcBef>
                          <a:spcPts val="0"/>
                        </a:spcBef>
                        <a:spcAft>
                          <a:spcPts val="0"/>
                        </a:spcAft>
                        <a:buClr>
                          <a:srgbClr val="FF0066"/>
                        </a:buClr>
                        <a:buSzPts val="2000"/>
                        <a:buFont typeface="Calibri"/>
                        <a:buNone/>
                      </a:pPr>
                      <a:r>
                        <a:rPr lang="en-US" sz="2000" u="none" cap="none" strike="noStrike">
                          <a:solidFill>
                            <a:srgbClr val="FF0066"/>
                          </a:solidFill>
                          <a:latin typeface="Calibri"/>
                          <a:ea typeface="Calibri"/>
                          <a:cs typeface="Calibri"/>
                          <a:sym typeface="Calibri"/>
                        </a:rPr>
                        <a:t>- Owned by the logic of the smart contract code itself</a:t>
                      </a:r>
                      <a:endParaRPr/>
                    </a:p>
                  </a:txBody>
                  <a:tcPr marT="45725" marB="45725" marR="91450" marL="91450"/>
                </a:tc>
              </a:tr>
              <a:tr h="357250">
                <a:tc>
                  <a:txBody>
                    <a:bodyPr/>
                    <a:lstStyle/>
                    <a:p>
                      <a:pPr indent="0" lvl="0" marL="0" marR="0" rtl="0" algn="just">
                        <a:spcBef>
                          <a:spcPts val="0"/>
                        </a:spcBef>
                        <a:spcAft>
                          <a:spcPts val="0"/>
                        </a:spcAft>
                        <a:buNone/>
                      </a:pPr>
                      <a:r>
                        <a:rPr lang="en-US" sz="2000" u="none" cap="none" strike="noStrike">
                          <a:solidFill>
                            <a:srgbClr val="FF0066"/>
                          </a:solidFill>
                        </a:rPr>
                        <a:t>- Able to initiate transactions </a:t>
                      </a:r>
                      <a:endParaRPr/>
                    </a:p>
                  </a:txBody>
                  <a:tcPr marT="45725" marB="45725" marR="91450" marL="91450"/>
                </a:tc>
                <a:tc>
                  <a:txBody>
                    <a:bodyPr/>
                    <a:lstStyle/>
                    <a:p>
                      <a:pPr indent="0" lvl="0" marL="0" marR="0" rtl="0" algn="just">
                        <a:spcBef>
                          <a:spcPts val="0"/>
                        </a:spcBef>
                        <a:spcAft>
                          <a:spcPts val="0"/>
                        </a:spcAft>
                        <a:buNone/>
                      </a:pPr>
                      <a:r>
                        <a:rPr lang="en-US" sz="2000" u="none" cap="none" strike="noStrike">
                          <a:solidFill>
                            <a:srgbClr val="FF0066"/>
                          </a:solidFill>
                        </a:rPr>
                        <a:t>- Not able to initiate transaction</a:t>
                      </a:r>
                      <a:endParaRPr sz="2000" u="none" cap="none" strike="noStrike">
                        <a:solidFill>
                          <a:srgbClr val="FF0066"/>
                        </a:solidFill>
                      </a:endParaRPr>
                    </a:p>
                  </a:txBody>
                  <a:tcPr marT="45725" marB="45725" marR="91450" marL="91450"/>
                </a:tc>
              </a:tr>
              <a:tr h="904400">
                <a:tc>
                  <a:txBody>
                    <a:bodyPr/>
                    <a:lstStyle/>
                    <a:p>
                      <a:pPr indent="0" lvl="0" marL="0" marR="0" rtl="0" algn="just">
                        <a:spcBef>
                          <a:spcPts val="0"/>
                        </a:spcBef>
                        <a:spcAft>
                          <a:spcPts val="0"/>
                        </a:spcAft>
                        <a:buNone/>
                      </a:pPr>
                      <a:r>
                        <a:rPr lang="en-US" sz="2000" u="none" cap="none" strike="noStrike">
                          <a:solidFill>
                            <a:srgbClr val="FF0066"/>
                          </a:solidFill>
                        </a:rPr>
                        <a:t>- Contains a users’s private key, meaning that it has direct access over a user’s money</a:t>
                      </a:r>
                      <a:endParaRPr/>
                    </a:p>
                  </a:txBody>
                  <a:tcPr marT="45725" marB="45725" marR="91450" marL="91450"/>
                </a:tc>
                <a:tc>
                  <a:txBody>
                    <a:bodyPr/>
                    <a:lstStyle/>
                    <a:p>
                      <a:pPr indent="0" lvl="0" marL="0" marR="0" rtl="0" algn="just">
                        <a:spcBef>
                          <a:spcPts val="0"/>
                        </a:spcBef>
                        <a:spcAft>
                          <a:spcPts val="0"/>
                        </a:spcAft>
                        <a:buNone/>
                      </a:pPr>
                      <a:r>
                        <a:rPr lang="en-US" sz="2000" u="none" cap="none" strike="noStrike">
                          <a:solidFill>
                            <a:srgbClr val="FF0066"/>
                          </a:solidFill>
                          <a:latin typeface="Calibri"/>
                          <a:ea typeface="Calibri"/>
                          <a:cs typeface="Calibri"/>
                          <a:sym typeface="Calibri"/>
                        </a:rPr>
                        <a:t>- Does not have a private key, therefore it cannot initiate a transaction</a:t>
                      </a:r>
                      <a:endParaRPr sz="2000" u="none" cap="none" strike="noStrike">
                        <a:solidFill>
                          <a:srgbClr val="FF0066"/>
                        </a:solidFill>
                      </a:endParaRPr>
                    </a:p>
                  </a:txBody>
                  <a:tcPr marT="45725" marB="45725" marR="91450" marL="91450"/>
                </a:tc>
              </a:tr>
              <a:tr h="357250">
                <a:tc>
                  <a:txBody>
                    <a:bodyPr/>
                    <a:lstStyle/>
                    <a:p>
                      <a:pPr indent="0" lvl="0" marL="0" marR="0" rtl="0" algn="just">
                        <a:spcBef>
                          <a:spcPts val="0"/>
                        </a:spcBef>
                        <a:spcAft>
                          <a:spcPts val="0"/>
                        </a:spcAft>
                        <a:buNone/>
                      </a:pPr>
                      <a:r>
                        <a:rPr lang="en-US" sz="2000" u="none" cap="none" strike="noStrike">
                          <a:solidFill>
                            <a:srgbClr val="FF0066"/>
                          </a:solidFill>
                        </a:rPr>
                        <a:t>- Don’t contain any code</a:t>
                      </a:r>
                      <a:endParaRPr/>
                    </a:p>
                  </a:txBody>
                  <a:tcPr marT="45725" marB="45725" marR="91450" marL="91450"/>
                </a:tc>
                <a:tc>
                  <a:txBody>
                    <a:bodyPr/>
                    <a:lstStyle/>
                    <a:p>
                      <a:pPr indent="0" lvl="0" marL="0" marR="0" rtl="0" algn="just">
                        <a:lnSpc>
                          <a:spcPct val="100000"/>
                        </a:lnSpc>
                        <a:spcBef>
                          <a:spcPts val="0"/>
                        </a:spcBef>
                        <a:spcAft>
                          <a:spcPts val="0"/>
                        </a:spcAft>
                        <a:buClr>
                          <a:srgbClr val="FF0066"/>
                        </a:buClr>
                        <a:buSzPts val="2000"/>
                        <a:buFont typeface="Calibri"/>
                        <a:buNone/>
                      </a:pPr>
                      <a:r>
                        <a:rPr lang="en-US" sz="2000" u="none" cap="none" strike="noStrike">
                          <a:solidFill>
                            <a:srgbClr val="FF0066"/>
                          </a:solidFill>
                          <a:latin typeface="Calibri"/>
                          <a:ea typeface="Calibri"/>
                          <a:cs typeface="Calibri"/>
                          <a:sym typeface="Calibri"/>
                        </a:rPr>
                        <a:t>- Has a Smart Contract code</a:t>
                      </a:r>
                      <a:endParaRPr/>
                    </a:p>
                  </a:txBody>
                  <a:tcPr marT="45725" marB="45725" marR="91450" marL="91450"/>
                </a:tc>
              </a:tr>
              <a:tr h="904400">
                <a:tc>
                  <a:txBody>
                    <a:bodyPr/>
                    <a:lstStyle/>
                    <a:p>
                      <a:pPr indent="0" lvl="0" marL="0" marR="0" rtl="0" algn="just">
                        <a:spcBef>
                          <a:spcPts val="0"/>
                        </a:spcBef>
                        <a:spcAft>
                          <a:spcPts val="0"/>
                        </a:spcAft>
                        <a:buNone/>
                      </a:pPr>
                      <a:r>
                        <a:rPr lang="en-US" sz="2000" u="none" cap="none" strike="noStrike">
                          <a:solidFill>
                            <a:srgbClr val="FF0066"/>
                          </a:solidFill>
                        </a:rPr>
                        <a:t>- Send money and change blockchain state</a:t>
                      </a:r>
                      <a:endParaRPr/>
                    </a:p>
                  </a:txBody>
                  <a:tcPr marT="45725" marB="45725" marR="91450" marL="91450"/>
                </a:tc>
                <a:tc>
                  <a:txBody>
                    <a:bodyPr/>
                    <a:lstStyle/>
                    <a:p>
                      <a:pPr indent="0" lvl="0" marL="0" marR="0" rtl="0" algn="just">
                        <a:lnSpc>
                          <a:spcPct val="100000"/>
                        </a:lnSpc>
                        <a:spcBef>
                          <a:spcPts val="0"/>
                        </a:spcBef>
                        <a:spcAft>
                          <a:spcPts val="0"/>
                        </a:spcAft>
                        <a:buClr>
                          <a:srgbClr val="FF0066"/>
                        </a:buClr>
                        <a:buSzPts val="2000"/>
                        <a:buFont typeface="Calibri"/>
                        <a:buNone/>
                      </a:pPr>
                      <a:r>
                        <a:rPr lang="en-US" sz="2000" u="none" cap="none" strike="noStrike">
                          <a:solidFill>
                            <a:srgbClr val="FF0066"/>
                          </a:solidFill>
                          <a:latin typeface="Calibri"/>
                          <a:ea typeface="Calibri"/>
                          <a:cs typeface="Calibri"/>
                          <a:sym typeface="Calibri"/>
                        </a:rPr>
                        <a:t>- Can send messages to other Contracts (in response to a transaction initiated by an EOA)</a:t>
                      </a:r>
                      <a:endParaRPr/>
                    </a:p>
                  </a:txBody>
                  <a:tcPr marT="45725" marB="45725" marR="91450" marL="91450"/>
                </a:tc>
              </a:tr>
            </a:tbl>
          </a:graphicData>
        </a:graphic>
      </p:graphicFrame>
      <p:sp>
        <p:nvSpPr>
          <p:cNvPr id="210" name="Google Shape;210;p11"/>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211" name="Google Shape;211;p11"/>
          <p:cNvSpPr txBox="1"/>
          <p:nvPr/>
        </p:nvSpPr>
        <p:spPr>
          <a:xfrm>
            <a:off x="5033639" y="5828559"/>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212" name="Google Shape;212;p11"/>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213" name="Google Shape;213;p11"/>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214" name="Google Shape;214;p11"/>
          <p:cNvSpPr txBox="1"/>
          <p:nvPr/>
        </p:nvSpPr>
        <p:spPr>
          <a:xfrm>
            <a:off x="452284" y="243146"/>
            <a:ext cx="10670959"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800"/>
              <a:buFont typeface="Calibri"/>
              <a:buNone/>
            </a:pPr>
            <a:r>
              <a:rPr b="0" i="0" lang="en-US" sz="4800" u="none" cap="none" strike="noStrike">
                <a:solidFill>
                  <a:srgbClr val="FF0066"/>
                </a:solidFill>
                <a:latin typeface="Calibri"/>
                <a:ea typeface="Calibri"/>
                <a:cs typeface="Calibri"/>
                <a:sym typeface="Calibri"/>
              </a:rPr>
              <a:t>1.3 Accounts and Keys </a:t>
            </a:r>
            <a:endParaRPr b="0" i="0" sz="4800" u="none" cap="none" strike="noStrike">
              <a:solidFill>
                <a:srgbClr val="FF0066"/>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215" name="Google Shape;215;p11"/>
          <p:cNvSpPr/>
          <p:nvPr/>
        </p:nvSpPr>
        <p:spPr>
          <a:xfrm>
            <a:off x="491613" y="2019110"/>
            <a:ext cx="5604387" cy="3592731"/>
          </a:xfrm>
          <a:prstGeom prst="rect">
            <a:avLst/>
          </a:prstGeom>
          <a:noFill/>
          <a:ln cap="flat" cmpd="sng" w="19050">
            <a:solidFill>
              <a:srgbClr val="FF00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latin typeface="Calibri"/>
              <a:ea typeface="Calibri"/>
              <a:cs typeface="Calibri"/>
              <a:sym typeface="Calibri"/>
            </a:endParaRPr>
          </a:p>
        </p:txBody>
      </p:sp>
      <p:sp>
        <p:nvSpPr>
          <p:cNvPr id="216" name="Google Shape;216;p11"/>
          <p:cNvSpPr/>
          <p:nvPr/>
        </p:nvSpPr>
        <p:spPr>
          <a:xfrm>
            <a:off x="6095522" y="2019111"/>
            <a:ext cx="5700251" cy="3596636"/>
          </a:xfrm>
          <a:prstGeom prst="rect">
            <a:avLst/>
          </a:prstGeom>
          <a:noFill/>
          <a:ln cap="flat" cmpd="sng" w="19050">
            <a:solidFill>
              <a:srgbClr val="FF00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latin typeface="Calibri"/>
              <a:ea typeface="Calibri"/>
              <a:cs typeface="Calibri"/>
              <a:sym typeface="Calibri"/>
            </a:endParaRPr>
          </a:p>
        </p:txBody>
      </p:sp>
      <p:sp>
        <p:nvSpPr>
          <p:cNvPr id="217" name="Google Shape;217;p11"/>
          <p:cNvSpPr txBox="1"/>
          <p:nvPr/>
        </p:nvSpPr>
        <p:spPr>
          <a:xfrm>
            <a:off x="491612" y="1205317"/>
            <a:ext cx="10306664"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200">
                <a:solidFill>
                  <a:srgbClr val="FF0066"/>
                </a:solidFill>
                <a:latin typeface="Calibri"/>
                <a:ea typeface="Calibri"/>
                <a:cs typeface="Calibri"/>
                <a:sym typeface="Calibri"/>
              </a:rPr>
              <a:t>Here some differences between the two of them.</a:t>
            </a:r>
            <a:endParaRPr/>
          </a:p>
          <a:p>
            <a:pPr indent="0" lvl="0" marL="0" marR="0" rtl="0" algn="just">
              <a:spcBef>
                <a:spcPts val="0"/>
              </a:spcBef>
              <a:spcAft>
                <a:spcPts val="0"/>
              </a:spcAft>
              <a:buNone/>
            </a:pPr>
            <a:r>
              <a:t/>
            </a:r>
            <a:endParaRPr b="0" i="0" sz="2200" u="none" cap="none" strike="noStrike">
              <a:solidFill>
                <a:srgbClr val="FF0066"/>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221" name="Shape 221"/>
        <p:cNvGrpSpPr/>
        <p:nvPr/>
      </p:nvGrpSpPr>
      <p:grpSpPr>
        <a:xfrm>
          <a:off x="0" y="0"/>
          <a:ext cx="0" cy="0"/>
          <a:chOff x="0" y="0"/>
          <a:chExt cx="0" cy="0"/>
        </a:xfrm>
      </p:grpSpPr>
      <p:sp>
        <p:nvSpPr>
          <p:cNvPr id="222" name="Google Shape;222;p12"/>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223" name="Google Shape;223;p12"/>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224" name="Google Shape;224;p12"/>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225" name="Google Shape;225;p12"/>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226" name="Google Shape;226;p12"/>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227" name="Google Shape;227;p12"/>
          <p:cNvSpPr txBox="1"/>
          <p:nvPr/>
        </p:nvSpPr>
        <p:spPr>
          <a:xfrm>
            <a:off x="452284" y="243146"/>
            <a:ext cx="1067095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800">
                <a:solidFill>
                  <a:srgbClr val="FF0066"/>
                </a:solidFill>
                <a:latin typeface="Calibri"/>
                <a:ea typeface="Calibri"/>
                <a:cs typeface="Calibri"/>
                <a:sym typeface="Calibri"/>
              </a:rPr>
              <a:t>1.3 Accounts and Keys </a:t>
            </a:r>
            <a:endParaRPr b="0" i="0" sz="4800" u="none" cap="none" strike="noStrike">
              <a:solidFill>
                <a:srgbClr val="FF0066"/>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228" name="Google Shape;228;p12"/>
          <p:cNvSpPr txBox="1"/>
          <p:nvPr/>
        </p:nvSpPr>
        <p:spPr>
          <a:xfrm>
            <a:off x="491612" y="1290865"/>
            <a:ext cx="11248104" cy="246221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200">
                <a:solidFill>
                  <a:srgbClr val="FF0066"/>
                </a:solidFill>
                <a:latin typeface="Calibri"/>
                <a:ea typeface="Calibri"/>
                <a:cs typeface="Calibri"/>
                <a:sym typeface="Calibri"/>
              </a:rPr>
              <a:t>An</a:t>
            </a:r>
            <a:r>
              <a:rPr i="0" lang="en-US" sz="2200" u="none" cap="none" strike="noStrike">
                <a:solidFill>
                  <a:srgbClr val="FF0066"/>
                </a:solidFill>
                <a:latin typeface="Calibri"/>
                <a:ea typeface="Calibri"/>
                <a:cs typeface="Calibri"/>
                <a:sym typeface="Calibri"/>
              </a:rPr>
              <a:t> Ethereum account has an </a:t>
            </a:r>
            <a:r>
              <a:rPr b="1" i="0" lang="en-US" sz="2200" u="none" cap="none" strike="noStrike">
                <a:solidFill>
                  <a:srgbClr val="FF0066"/>
                </a:solidFill>
                <a:latin typeface="Calibri"/>
                <a:ea typeface="Calibri"/>
                <a:cs typeface="Calibri"/>
                <a:sym typeface="Calibri"/>
              </a:rPr>
              <a:t>Ethereum address</a:t>
            </a:r>
            <a:r>
              <a:rPr i="0" lang="en-US" sz="2200" u="none" cap="none" strike="noStrike">
                <a:solidFill>
                  <a:srgbClr val="FF0066"/>
                </a:solidFill>
                <a:latin typeface="Calibri"/>
                <a:ea typeface="Calibri"/>
                <a:cs typeface="Calibri"/>
                <a:sym typeface="Calibri"/>
              </a:rPr>
              <a:t> used to send and receive funds to/from another account, i.e. receive or send transactions on the blockchain. </a:t>
            </a:r>
            <a:endParaRPr/>
          </a:p>
          <a:p>
            <a:pPr indent="0" lvl="0" marL="0" marR="0" rtl="0" algn="just">
              <a:lnSpc>
                <a:spcPct val="100000"/>
              </a:lnSpc>
              <a:spcBef>
                <a:spcPts val="0"/>
              </a:spcBef>
              <a:spcAft>
                <a:spcPts val="0"/>
              </a:spcAft>
              <a:buNone/>
            </a:pPr>
            <a:r>
              <a:rPr lang="en-US" sz="2200">
                <a:solidFill>
                  <a:srgbClr val="FF0066"/>
                </a:solidFill>
                <a:latin typeface="Calibri"/>
                <a:ea typeface="Calibri"/>
                <a:cs typeface="Calibri"/>
                <a:sym typeface="Calibri"/>
              </a:rPr>
              <a:t>Moreover, a</a:t>
            </a:r>
            <a:r>
              <a:rPr i="0" lang="en-US" sz="2200" u="none" cap="none" strike="noStrike">
                <a:solidFill>
                  <a:srgbClr val="FF0066"/>
                </a:solidFill>
                <a:latin typeface="Calibri"/>
                <a:ea typeface="Calibri"/>
                <a:cs typeface="Calibri"/>
                <a:sym typeface="Calibri"/>
              </a:rPr>
              <a:t>n account consists of a cryptographic pair of </a:t>
            </a:r>
            <a:r>
              <a:rPr b="1" i="0" lang="en-US" sz="2200" u="none" cap="none" strike="noStrike">
                <a:solidFill>
                  <a:srgbClr val="FF0066"/>
                </a:solidFill>
                <a:latin typeface="Calibri"/>
                <a:ea typeface="Calibri"/>
                <a:cs typeface="Calibri"/>
                <a:sym typeface="Calibri"/>
              </a:rPr>
              <a:t>keys </a:t>
            </a:r>
            <a:r>
              <a:rPr i="0" lang="en-US" sz="2200" u="none" cap="none" strike="noStrike">
                <a:solidFill>
                  <a:srgbClr val="FF0066"/>
                </a:solidFill>
                <a:latin typeface="Calibri"/>
                <a:ea typeface="Calibri"/>
                <a:cs typeface="Calibri"/>
                <a:sym typeface="Calibri"/>
              </a:rPr>
              <a:t>(</a:t>
            </a:r>
            <a:r>
              <a:rPr i="1" lang="en-US" sz="2200" u="none" cap="none" strike="noStrike">
                <a:solidFill>
                  <a:srgbClr val="FF0066"/>
                </a:solidFill>
                <a:latin typeface="Calibri"/>
                <a:ea typeface="Calibri"/>
                <a:cs typeface="Calibri"/>
                <a:sym typeface="Calibri"/>
              </a:rPr>
              <a:t>public</a:t>
            </a:r>
            <a:r>
              <a:rPr i="0" lang="en-US" sz="2200" u="none" cap="none" strike="noStrike">
                <a:solidFill>
                  <a:srgbClr val="FF0066"/>
                </a:solidFill>
                <a:latin typeface="Calibri"/>
                <a:ea typeface="Calibri"/>
                <a:cs typeface="Calibri"/>
                <a:sym typeface="Calibri"/>
              </a:rPr>
              <a:t> and </a:t>
            </a:r>
            <a:r>
              <a:rPr i="1" lang="en-US" sz="2200" u="none" cap="none" strike="noStrike">
                <a:solidFill>
                  <a:srgbClr val="FF0066"/>
                </a:solidFill>
                <a:latin typeface="Calibri"/>
                <a:ea typeface="Calibri"/>
                <a:cs typeface="Calibri"/>
                <a:sym typeface="Calibri"/>
              </a:rPr>
              <a:t>private</a:t>
            </a:r>
            <a:r>
              <a:rPr i="0" lang="en-US" sz="2200" u="none" cap="none" strike="noStrike">
                <a:solidFill>
                  <a:srgbClr val="FF0066"/>
                </a:solidFill>
                <a:latin typeface="Calibri"/>
                <a:ea typeface="Calibri"/>
                <a:cs typeface="Calibri"/>
                <a:sym typeface="Calibri"/>
              </a:rPr>
              <a:t>) which helps to prove that a transaction was actually signed by the sender, simultaneously preventing forgeries. </a:t>
            </a:r>
            <a:endParaRPr/>
          </a:p>
          <a:p>
            <a:pPr indent="0" lvl="0" marL="0" marR="0" rtl="0" algn="just">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just">
              <a:spcBef>
                <a:spcPts val="0"/>
              </a:spcBef>
              <a:spcAft>
                <a:spcPts val="0"/>
              </a:spcAft>
              <a:buNone/>
            </a:pPr>
            <a:r>
              <a:rPr lang="en-US" sz="2200">
                <a:solidFill>
                  <a:srgbClr val="FF0066"/>
                </a:solidFill>
                <a:latin typeface="Calibri"/>
                <a:ea typeface="Calibri"/>
                <a:cs typeface="Calibri"/>
                <a:sym typeface="Calibri"/>
              </a:rPr>
              <a:t>Private and public key together establish a</a:t>
            </a:r>
            <a:r>
              <a:rPr i="0" lang="en-US" sz="2200" u="none" cap="none" strike="noStrike">
                <a:solidFill>
                  <a:srgbClr val="FF0066"/>
                </a:solidFill>
                <a:latin typeface="Calibri"/>
                <a:ea typeface="Calibri"/>
                <a:cs typeface="Calibri"/>
                <a:sym typeface="Calibri"/>
              </a:rPr>
              <a:t> mechanism that ensures the constant possibility to verify the sender of a transaction, preventing third parties from broadcasting fake transactions.</a:t>
            </a:r>
            <a:endParaRPr/>
          </a:p>
        </p:txBody>
      </p:sp>
      <p:pic>
        <p:nvPicPr>
          <p:cNvPr id="229" name="Google Shape;229;p12"/>
          <p:cNvPicPr preferRelativeResize="0"/>
          <p:nvPr/>
        </p:nvPicPr>
        <p:blipFill rotWithShape="1">
          <a:blip r:embed="rId5">
            <a:alphaModFix/>
          </a:blip>
          <a:srcRect b="11251" l="5295" r="5954" t="15045"/>
          <a:stretch/>
        </p:blipFill>
        <p:spPr>
          <a:xfrm>
            <a:off x="930948" y="3846990"/>
            <a:ext cx="4607971" cy="1771247"/>
          </a:xfrm>
          <a:prstGeom prst="rect">
            <a:avLst/>
          </a:prstGeom>
          <a:noFill/>
          <a:ln>
            <a:noFill/>
          </a:ln>
        </p:spPr>
      </p:pic>
      <p:pic>
        <p:nvPicPr>
          <p:cNvPr id="230" name="Google Shape;230;p12"/>
          <p:cNvPicPr preferRelativeResize="0"/>
          <p:nvPr/>
        </p:nvPicPr>
        <p:blipFill rotWithShape="1">
          <a:blip r:embed="rId6">
            <a:alphaModFix/>
          </a:blip>
          <a:srcRect b="13992" l="5486" r="630" t="10749"/>
          <a:stretch/>
        </p:blipFill>
        <p:spPr>
          <a:xfrm>
            <a:off x="6259221" y="3846989"/>
            <a:ext cx="4773959" cy="1771247"/>
          </a:xfrm>
          <a:prstGeom prst="rect">
            <a:avLst/>
          </a:prstGeom>
          <a:noFill/>
          <a:ln>
            <a:noFill/>
          </a:ln>
        </p:spPr>
      </p:pic>
      <p:sp>
        <p:nvSpPr>
          <p:cNvPr id="231" name="Google Shape;231;p12"/>
          <p:cNvSpPr txBox="1"/>
          <p:nvPr/>
        </p:nvSpPr>
        <p:spPr>
          <a:xfrm>
            <a:off x="5684333" y="5358689"/>
            <a:ext cx="4968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66"/>
                </a:solidFill>
                <a:latin typeface="Calibri"/>
                <a:ea typeface="Calibri"/>
                <a:cs typeface="Calibri"/>
                <a:sym typeface="Calibri"/>
              </a:rPr>
              <a:t>[</a:t>
            </a:r>
            <a:r>
              <a:rPr lang="en-US" sz="1400" u="sng">
                <a:solidFill>
                  <a:srgbClr val="FF0066"/>
                </a:solidFill>
                <a:latin typeface="Calibri"/>
                <a:ea typeface="Calibri"/>
                <a:cs typeface="Calibri"/>
                <a:sym typeface="Calibri"/>
                <a:hlinkClick r:id="rId7">
                  <a:extLst>
                    <a:ext uri="{A12FA001-AC4F-418D-AE19-62706E023703}">
                      <ahyp:hlinkClr val="tx"/>
                    </a:ext>
                  </a:extLst>
                </a:hlinkClick>
              </a:rPr>
              <a:t>4</a:t>
            </a:r>
            <a:r>
              <a:rPr lang="en-US" sz="1400">
                <a:solidFill>
                  <a:srgbClr val="FF0066"/>
                </a:solidFill>
                <a:latin typeface="Calibri"/>
                <a:ea typeface="Calibri"/>
                <a:cs typeface="Calibri"/>
                <a:sym typeface="Calibri"/>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235" name="Shape 235"/>
        <p:cNvGrpSpPr/>
        <p:nvPr/>
      </p:nvGrpSpPr>
      <p:grpSpPr>
        <a:xfrm>
          <a:off x="0" y="0"/>
          <a:ext cx="0" cy="0"/>
          <a:chOff x="0" y="0"/>
          <a:chExt cx="0" cy="0"/>
        </a:xfrm>
      </p:grpSpPr>
      <p:sp>
        <p:nvSpPr>
          <p:cNvPr id="236" name="Google Shape;236;p13"/>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237" name="Google Shape;237;p13"/>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66"/>
                </a:solidFill>
                <a:latin typeface="Arial"/>
                <a:ea typeface="Arial"/>
                <a:cs typeface="Arial"/>
                <a:sym typeface="Arial"/>
              </a:rPr>
              <a:t>TRANSITION – Project Reference: 2019-1-MT01-KA202-051255 </a:t>
            </a:r>
            <a:endParaRPr/>
          </a:p>
          <a:p>
            <a:pPr indent="0" lvl="0" marL="0" marR="0" rtl="0" algn="l">
              <a:spcBef>
                <a:spcPts val="0"/>
              </a:spcBef>
              <a:spcAft>
                <a:spcPts val="0"/>
              </a:spcAft>
              <a:buNone/>
            </a:pPr>
            <a:r>
              <a:rPr b="1" lang="en-US" sz="1400">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238" name="Google Shape;238;p13"/>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239" name="Google Shape;239;p13"/>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240" name="Google Shape;240;p13"/>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chemeClr val="dk1"/>
              </a:buClr>
              <a:buSzPct val="100000"/>
              <a:buFont typeface="Calibri"/>
              <a:buNone/>
            </a:pPr>
            <a:br>
              <a:rPr lang="en-US" sz="6000">
                <a:solidFill>
                  <a:schemeClr val="dk1"/>
                </a:solidFill>
                <a:latin typeface="Calibri"/>
                <a:ea typeface="Calibri"/>
                <a:cs typeface="Calibri"/>
                <a:sym typeface="Calibri"/>
              </a:rPr>
            </a:br>
            <a:endParaRPr sz="6000">
              <a:solidFill>
                <a:schemeClr val="dk1"/>
              </a:solidFill>
              <a:latin typeface="Calibri"/>
              <a:ea typeface="Calibri"/>
              <a:cs typeface="Calibri"/>
              <a:sym typeface="Calibri"/>
            </a:endParaRPr>
          </a:p>
        </p:txBody>
      </p:sp>
      <p:sp>
        <p:nvSpPr>
          <p:cNvPr id="241" name="Google Shape;241;p13"/>
          <p:cNvSpPr txBox="1"/>
          <p:nvPr/>
        </p:nvSpPr>
        <p:spPr>
          <a:xfrm>
            <a:off x="452284" y="360239"/>
            <a:ext cx="10670959" cy="11387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FF0066"/>
                </a:solidFill>
                <a:latin typeface="Calibri"/>
                <a:ea typeface="Calibri"/>
                <a:cs typeface="Calibri"/>
                <a:sym typeface="Calibri"/>
              </a:rPr>
              <a:t>1.4 Wallet &amp; Token</a:t>
            </a:r>
            <a:endParaRPr b="0" i="0" sz="4400" u="none" cap="none" strike="noStrike">
              <a:solidFill>
                <a:srgbClr val="FF0066"/>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42" name="Google Shape;242;p13"/>
          <p:cNvSpPr txBox="1"/>
          <p:nvPr/>
        </p:nvSpPr>
        <p:spPr>
          <a:xfrm>
            <a:off x="760705" y="1438781"/>
            <a:ext cx="6824551" cy="246221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200">
                <a:solidFill>
                  <a:srgbClr val="FF0066"/>
                </a:solidFill>
                <a:latin typeface="Calibri"/>
                <a:ea typeface="Calibri"/>
                <a:cs typeface="Calibri"/>
                <a:sym typeface="Calibri"/>
              </a:rPr>
              <a:t>WALLETS</a:t>
            </a:r>
            <a:r>
              <a:rPr lang="en-US" sz="2200">
                <a:solidFill>
                  <a:srgbClr val="FF0066"/>
                </a:solidFill>
                <a:latin typeface="Calibri"/>
                <a:ea typeface="Calibri"/>
                <a:cs typeface="Calibri"/>
                <a:sym typeface="Calibri"/>
              </a:rPr>
              <a:t> 🡪 Wallets on Ethereum are applications that let users interact with their </a:t>
            </a:r>
            <a:r>
              <a:rPr b="1" lang="en-US" sz="2200">
                <a:solidFill>
                  <a:srgbClr val="FF0066"/>
                </a:solidFill>
                <a:latin typeface="Calibri"/>
                <a:ea typeface="Calibri"/>
                <a:cs typeface="Calibri"/>
                <a:sym typeface="Calibri"/>
              </a:rPr>
              <a:t>Ethereum account </a:t>
            </a:r>
            <a:r>
              <a:rPr lang="en-US" sz="2200">
                <a:solidFill>
                  <a:srgbClr val="FF0066"/>
                </a:solidFill>
                <a:latin typeface="Calibri"/>
                <a:ea typeface="Calibri"/>
                <a:cs typeface="Calibri"/>
                <a:sym typeface="Calibri"/>
              </a:rPr>
              <a:t>and therefore manage what the user owns. However, note that wallets don't have custody of funds, the user does. </a:t>
            </a:r>
            <a:endParaRPr/>
          </a:p>
          <a:p>
            <a:pPr indent="0" lvl="0" marL="0" marR="0" rtl="0" algn="just">
              <a:spcBef>
                <a:spcPts val="0"/>
              </a:spcBef>
              <a:spcAft>
                <a:spcPts val="0"/>
              </a:spcAft>
              <a:buNone/>
            </a:pPr>
            <a:r>
              <a:rPr lang="en-US" sz="2200">
                <a:solidFill>
                  <a:srgbClr val="FF0066"/>
                </a:solidFill>
                <a:latin typeface="Calibri"/>
                <a:ea typeface="Calibri"/>
                <a:cs typeface="Calibri"/>
                <a:sym typeface="Calibri"/>
              </a:rPr>
              <a:t>There are four types of Wallets: </a:t>
            </a:r>
            <a:r>
              <a:rPr i="1" lang="en-US" sz="2200">
                <a:solidFill>
                  <a:srgbClr val="FF0066"/>
                </a:solidFill>
                <a:latin typeface="Calibri"/>
                <a:ea typeface="Calibri"/>
                <a:cs typeface="Calibri"/>
                <a:sym typeface="Calibri"/>
              </a:rPr>
              <a:t>Hardware Wallet, Mobile Wallet, Web Wallet and Desktop Wallet</a:t>
            </a:r>
            <a:r>
              <a:rPr lang="en-US" sz="2200">
                <a:solidFill>
                  <a:srgbClr val="FF0066"/>
                </a:solidFill>
                <a:latin typeface="Calibri"/>
                <a:ea typeface="Calibri"/>
                <a:cs typeface="Calibri"/>
                <a:sym typeface="Calibri"/>
              </a:rPr>
              <a:t>.</a:t>
            </a:r>
            <a:r>
              <a:rPr b="1" lang="en-US" sz="2200">
                <a:solidFill>
                  <a:srgbClr val="FF0066"/>
                </a:solidFill>
                <a:latin typeface="Calibri"/>
                <a:ea typeface="Calibri"/>
                <a:cs typeface="Calibri"/>
                <a:sym typeface="Calibri"/>
              </a:rPr>
              <a:t> </a:t>
            </a:r>
            <a:endParaRPr/>
          </a:p>
          <a:p>
            <a:pPr indent="0" lvl="0" marL="0" marR="0" rtl="0" algn="just">
              <a:spcBef>
                <a:spcPts val="0"/>
              </a:spcBef>
              <a:spcAft>
                <a:spcPts val="0"/>
              </a:spcAft>
              <a:buNone/>
            </a:pPr>
            <a:r>
              <a:t/>
            </a:r>
            <a:endParaRPr sz="2200">
              <a:solidFill>
                <a:srgbClr val="FF0066"/>
              </a:solidFill>
              <a:latin typeface="Calibri"/>
              <a:ea typeface="Calibri"/>
              <a:cs typeface="Calibri"/>
              <a:sym typeface="Calibri"/>
            </a:endParaRPr>
          </a:p>
        </p:txBody>
      </p:sp>
      <p:pic>
        <p:nvPicPr>
          <p:cNvPr descr="black rectangular device on white table" id="243" name="Google Shape;243;p13"/>
          <p:cNvPicPr preferRelativeResize="0"/>
          <p:nvPr/>
        </p:nvPicPr>
        <p:blipFill rotWithShape="1">
          <a:blip r:embed="rId5">
            <a:alphaModFix/>
          </a:blip>
          <a:srcRect b="23191" l="19720" r="480" t="16208"/>
          <a:stretch/>
        </p:blipFill>
        <p:spPr>
          <a:xfrm>
            <a:off x="7585256" y="1499012"/>
            <a:ext cx="3810332" cy="1929988"/>
          </a:xfrm>
          <a:prstGeom prst="rect">
            <a:avLst/>
          </a:prstGeom>
          <a:noFill/>
          <a:ln>
            <a:noFill/>
          </a:ln>
        </p:spPr>
      </p:pic>
      <p:sp>
        <p:nvSpPr>
          <p:cNvPr id="244" name="Google Shape;244;p13"/>
          <p:cNvSpPr txBox="1"/>
          <p:nvPr/>
        </p:nvSpPr>
        <p:spPr>
          <a:xfrm>
            <a:off x="760705" y="3790291"/>
            <a:ext cx="10670589" cy="178510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200" u="none" cap="none" strike="noStrike">
                <a:solidFill>
                  <a:srgbClr val="FF0066"/>
                </a:solidFill>
                <a:latin typeface="Calibri"/>
                <a:ea typeface="Calibri"/>
                <a:cs typeface="Calibri"/>
                <a:sym typeface="Calibri"/>
              </a:rPr>
              <a:t>TOKEN</a:t>
            </a:r>
            <a:r>
              <a:rPr b="0" i="0" lang="en-US" sz="2200" u="none" cap="none" strike="noStrike">
                <a:solidFill>
                  <a:srgbClr val="FF0066"/>
                </a:solidFill>
                <a:latin typeface="Calibri"/>
                <a:ea typeface="Calibri"/>
                <a:cs typeface="Calibri"/>
                <a:sym typeface="Calibri"/>
              </a:rPr>
              <a:t> 🡪 The Ethereum blockchain allows users to own, besides Ether, also the “</a:t>
            </a:r>
            <a:r>
              <a:rPr b="1" i="0" lang="en-US" sz="2200" u="none" cap="none" strike="noStrike">
                <a:solidFill>
                  <a:srgbClr val="FF0066"/>
                </a:solidFill>
                <a:latin typeface="Calibri"/>
                <a:ea typeface="Calibri"/>
                <a:cs typeface="Calibri"/>
                <a:sym typeface="Calibri"/>
              </a:rPr>
              <a:t>Tokens</a:t>
            </a:r>
            <a:r>
              <a:rPr b="0" i="0" lang="en-US" sz="2200" u="none" cap="none" strike="noStrike">
                <a:solidFill>
                  <a:srgbClr val="FF0066"/>
                </a:solidFill>
                <a:latin typeface="Calibri"/>
                <a:ea typeface="Calibri"/>
                <a:cs typeface="Calibri"/>
                <a:sym typeface="Calibri"/>
              </a:rPr>
              <a:t>” which are used to represent assets (digital or material) or a right to an asset (ownership to an asset or the access to a service). </a:t>
            </a:r>
            <a:endParaRPr/>
          </a:p>
          <a:p>
            <a:pPr indent="0" lvl="0" marL="0" marR="0" rtl="0" algn="just">
              <a:spcBef>
                <a:spcPts val="0"/>
              </a:spcBef>
              <a:spcAft>
                <a:spcPts val="0"/>
              </a:spcAft>
              <a:buNone/>
            </a:pPr>
            <a:r>
              <a:rPr lang="en-US" sz="2200">
                <a:solidFill>
                  <a:srgbClr val="FF0066"/>
                </a:solidFill>
                <a:latin typeface="Calibri"/>
                <a:ea typeface="Calibri"/>
                <a:cs typeface="Calibri"/>
                <a:sym typeface="Calibri"/>
              </a:rPr>
              <a:t>They can be generated by a Dapp or by a Smart Contract and they can be exchanged within Ethereum blockchain.</a:t>
            </a:r>
            <a:endParaRPr sz="2200">
              <a:solidFill>
                <a:srgbClr val="FF0066"/>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248" name="Shape 248"/>
        <p:cNvGrpSpPr/>
        <p:nvPr/>
      </p:nvGrpSpPr>
      <p:grpSpPr>
        <a:xfrm>
          <a:off x="0" y="0"/>
          <a:ext cx="0" cy="0"/>
          <a:chOff x="0" y="0"/>
          <a:chExt cx="0" cy="0"/>
        </a:xfrm>
      </p:grpSpPr>
      <p:sp>
        <p:nvSpPr>
          <p:cNvPr id="249" name="Google Shape;249;p14"/>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250" name="Google Shape;250;p14"/>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251" name="Google Shape;251;p14"/>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252" name="Google Shape;252;p14"/>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253" name="Google Shape;253;p14"/>
          <p:cNvSpPr txBox="1"/>
          <p:nvPr/>
        </p:nvSpPr>
        <p:spPr>
          <a:xfrm>
            <a:off x="713165" y="2549520"/>
            <a:ext cx="11248104" cy="1080064"/>
          </a:xfrm>
          <a:prstGeom prst="rect">
            <a:avLst/>
          </a:prstGeom>
          <a:noFill/>
          <a:ln>
            <a:noFill/>
          </a:ln>
        </p:spPr>
        <p:txBody>
          <a:bodyPr anchorCtr="0" anchor="b" bIns="45700" lIns="91425" spcFirstLastPara="1" rIns="91425" wrap="square" tIns="45700">
            <a:normAutofit fontScale="60000" lnSpcReduction="20000"/>
          </a:bodyPr>
          <a:lstStyle/>
          <a:p>
            <a:pPr indent="0" lvl="0" marL="0" marR="0" rtl="0" algn="ctr">
              <a:lnSpc>
                <a:spcPct val="90000"/>
              </a:lnSpc>
              <a:spcBef>
                <a:spcPts val="0"/>
              </a:spcBef>
              <a:spcAft>
                <a:spcPts val="0"/>
              </a:spcAft>
              <a:buClr>
                <a:srgbClr val="FF0066"/>
              </a:buClr>
              <a:buSzPct val="100000"/>
              <a:buFont typeface="Calibri"/>
              <a:buNone/>
            </a:pPr>
            <a:r>
              <a:rPr b="0" i="1" lang="en-US" sz="4900" u="none" cap="none" strike="noStrike">
                <a:solidFill>
                  <a:srgbClr val="FF0066"/>
                </a:solidFill>
                <a:latin typeface="Calibri"/>
                <a:ea typeface="Calibri"/>
                <a:cs typeface="Calibri"/>
                <a:sym typeface="Calibri"/>
              </a:rPr>
              <a:t>“A smart contract is a self-executing contract with the terms of the agreement between buyer and seller being directly written into lines of code</a:t>
            </a:r>
            <a:r>
              <a:rPr b="0" i="1" lang="en-US" sz="4700" u="none" cap="none" strike="noStrike">
                <a:solidFill>
                  <a:srgbClr val="FF0066"/>
                </a:solidFill>
                <a:latin typeface="Calibri"/>
                <a:ea typeface="Calibri"/>
                <a:cs typeface="Calibri"/>
                <a:sym typeface="Calibri"/>
              </a:rPr>
              <a:t>.”</a:t>
            </a:r>
            <a:r>
              <a:rPr b="0" baseline="30000" i="1" lang="en-US" sz="4700" u="none" cap="none" strike="noStrike">
                <a:solidFill>
                  <a:srgbClr val="FF0066"/>
                </a:solidFill>
                <a:latin typeface="Calibri"/>
                <a:ea typeface="Calibri"/>
                <a:cs typeface="Calibri"/>
                <a:sym typeface="Calibri"/>
              </a:rPr>
              <a:t>1</a:t>
            </a:r>
            <a:r>
              <a:rPr b="0" i="1" lang="en-US" sz="4900" u="none" cap="none" strike="noStrike">
                <a:solidFill>
                  <a:srgbClr val="FF0066"/>
                </a:solidFill>
                <a:latin typeface="Calibri"/>
                <a:ea typeface="Calibri"/>
                <a:cs typeface="Calibri"/>
                <a:sym typeface="Calibri"/>
              </a:rPr>
              <a:t> </a:t>
            </a:r>
            <a:endParaRPr/>
          </a:p>
          <a:p>
            <a:pPr indent="0" lvl="0" marL="0" marR="0" rtl="0" algn="ctr">
              <a:lnSpc>
                <a:spcPct val="90000"/>
              </a:lnSpc>
              <a:spcBef>
                <a:spcPts val="0"/>
              </a:spcBef>
              <a:spcAft>
                <a:spcPts val="0"/>
              </a:spcAft>
              <a:buClr>
                <a:schemeClr val="dk1"/>
              </a:buClr>
              <a:buSzPct val="100000"/>
              <a:buFont typeface="Calibri"/>
              <a:buNone/>
            </a:pPr>
            <a:r>
              <a:t/>
            </a:r>
            <a:endParaRPr b="0" i="0" sz="6000" u="none" cap="none" strike="noStrike">
              <a:solidFill>
                <a:srgbClr val="000000"/>
              </a:solidFill>
              <a:latin typeface="Calibri"/>
              <a:ea typeface="Calibri"/>
              <a:cs typeface="Calibri"/>
              <a:sym typeface="Calibri"/>
            </a:endParaRPr>
          </a:p>
        </p:txBody>
      </p:sp>
      <p:sp>
        <p:nvSpPr>
          <p:cNvPr id="254" name="Google Shape;254;p14"/>
          <p:cNvSpPr txBox="1"/>
          <p:nvPr/>
        </p:nvSpPr>
        <p:spPr>
          <a:xfrm>
            <a:off x="452284" y="360239"/>
            <a:ext cx="10670959"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2. SMART CONTRACT </a:t>
            </a:r>
            <a:endParaRPr b="0" i="0" sz="2400" u="none" cap="none" strike="noStrike">
              <a:solidFill>
                <a:srgbClr val="000000"/>
              </a:solidFill>
              <a:latin typeface="Calibri"/>
              <a:ea typeface="Calibri"/>
              <a:cs typeface="Calibri"/>
              <a:sym typeface="Calibri"/>
            </a:endParaRPr>
          </a:p>
        </p:txBody>
      </p:sp>
      <p:sp>
        <p:nvSpPr>
          <p:cNvPr id="255" name="Google Shape;255;p14"/>
          <p:cNvSpPr txBox="1"/>
          <p:nvPr/>
        </p:nvSpPr>
        <p:spPr>
          <a:xfrm>
            <a:off x="365273" y="5294780"/>
            <a:ext cx="6096000"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100"/>
              <a:buFont typeface="Calibri"/>
              <a:buNone/>
            </a:pPr>
            <a:r>
              <a:rPr b="0" baseline="30000" i="0" lang="en-US" sz="1100" u="sng" cap="none" strike="noStrike">
                <a:solidFill>
                  <a:srgbClr val="FF0066"/>
                </a:solidFill>
                <a:latin typeface="Calibri"/>
                <a:ea typeface="Calibri"/>
                <a:cs typeface="Calibri"/>
                <a:sym typeface="Calibri"/>
                <a:hlinkClick r:id="rId5">
                  <a:extLst>
                    <a:ext uri="{A12FA001-AC4F-418D-AE19-62706E023703}">
                      <ahyp:hlinkClr val="tx"/>
                    </a:ext>
                  </a:extLst>
                </a:hlinkClick>
              </a:rPr>
              <a:t>1</a:t>
            </a:r>
            <a:r>
              <a:rPr b="0" i="0" lang="en-US" sz="1100" u="sng" cap="none" strike="noStrike">
                <a:solidFill>
                  <a:srgbClr val="FF0066"/>
                </a:solidFill>
                <a:latin typeface="Calibri"/>
                <a:ea typeface="Calibri"/>
                <a:cs typeface="Calibri"/>
                <a:sym typeface="Calibri"/>
                <a:hlinkClick r:id="rId6">
                  <a:extLst>
                    <a:ext uri="{A12FA001-AC4F-418D-AE19-62706E023703}">
                      <ahyp:hlinkClr val="tx"/>
                    </a:ext>
                  </a:extLst>
                </a:hlinkClick>
              </a:rPr>
              <a:t> https://www.investopedia.com/terms/s/smart-contracts.asp</a:t>
            </a:r>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259" name="Shape 259"/>
        <p:cNvGrpSpPr/>
        <p:nvPr/>
      </p:nvGrpSpPr>
      <p:grpSpPr>
        <a:xfrm>
          <a:off x="0" y="0"/>
          <a:ext cx="0" cy="0"/>
          <a:chOff x="0" y="0"/>
          <a:chExt cx="0" cy="0"/>
        </a:xfrm>
      </p:grpSpPr>
      <p:sp>
        <p:nvSpPr>
          <p:cNvPr id="260" name="Google Shape;260;p15"/>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261" name="Google Shape;261;p15"/>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262" name="Google Shape;262;p15"/>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263" name="Google Shape;263;p15"/>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264" name="Google Shape;264;p15"/>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265" name="Google Shape;265;p15"/>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266" name="Google Shape;266;p15"/>
          <p:cNvSpPr txBox="1"/>
          <p:nvPr/>
        </p:nvSpPr>
        <p:spPr>
          <a:xfrm>
            <a:off x="452284" y="360239"/>
            <a:ext cx="10670959"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2.1 Definition </a:t>
            </a:r>
            <a:endParaRPr b="0" i="0" sz="2400" u="none" cap="none" strike="noStrike">
              <a:solidFill>
                <a:srgbClr val="000000"/>
              </a:solidFill>
              <a:latin typeface="Calibri"/>
              <a:ea typeface="Calibri"/>
              <a:cs typeface="Calibri"/>
              <a:sym typeface="Calibri"/>
            </a:endParaRPr>
          </a:p>
        </p:txBody>
      </p:sp>
      <p:sp>
        <p:nvSpPr>
          <p:cNvPr id="267" name="Google Shape;267;p15"/>
          <p:cNvSpPr txBox="1"/>
          <p:nvPr/>
        </p:nvSpPr>
        <p:spPr>
          <a:xfrm>
            <a:off x="562896" y="1542512"/>
            <a:ext cx="6634317" cy="34778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Smart Contracts are like contracts in the real world. The difference is that they are completely  digital: a Smart Contract consists of a computer program which is inside a blockchain. “Smart Contracts” can regulate the exchange of money, properties, shares and any asset with a value. They are self-executing computer programs with the terms of the buyer’s and seller’s agreement directly embedded into lines of code;</a:t>
            </a:r>
            <a:r>
              <a:rPr b="0" i="0" lang="en-US" sz="900" u="none" cap="none" strike="noStrike">
                <a:solidFill>
                  <a:srgbClr val="FF0066"/>
                </a:solidFill>
                <a:latin typeface="Calibri"/>
                <a:ea typeface="Calibri"/>
                <a:cs typeface="Calibri"/>
                <a:sym typeface="Calibri"/>
              </a:rPr>
              <a:t> </a:t>
            </a:r>
            <a:endParaRPr b="0"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200"/>
              <a:buFont typeface="Calibri"/>
              <a:buNone/>
            </a:pPr>
            <a:r>
              <a:t/>
            </a:r>
            <a:endParaRPr b="0"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200"/>
              <a:buFont typeface="Calibri"/>
              <a:buNone/>
            </a:pPr>
            <a:r>
              <a:t/>
            </a:r>
            <a:endParaRPr b="0" i="0" sz="2200" u="none" cap="none" strike="noStrike">
              <a:solidFill>
                <a:srgbClr val="FF0066"/>
              </a:solidFill>
              <a:latin typeface="Calibri"/>
              <a:ea typeface="Calibri"/>
              <a:cs typeface="Calibri"/>
              <a:sym typeface="Calibri"/>
            </a:endParaRPr>
          </a:p>
        </p:txBody>
      </p:sp>
      <p:pic>
        <p:nvPicPr>
          <p:cNvPr descr="Contratto, Consultazione, Penna, Firma" id="268" name="Google Shape;268;p15"/>
          <p:cNvPicPr preferRelativeResize="0"/>
          <p:nvPr/>
        </p:nvPicPr>
        <p:blipFill rotWithShape="1">
          <a:blip r:embed="rId5">
            <a:alphaModFix/>
          </a:blip>
          <a:srcRect b="0" l="0" r="0" t="0"/>
          <a:stretch/>
        </p:blipFill>
        <p:spPr>
          <a:xfrm>
            <a:off x="8920316" y="1282080"/>
            <a:ext cx="2971800" cy="3238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272" name="Shape 272"/>
        <p:cNvGrpSpPr/>
        <p:nvPr/>
      </p:nvGrpSpPr>
      <p:grpSpPr>
        <a:xfrm>
          <a:off x="0" y="0"/>
          <a:ext cx="0" cy="0"/>
          <a:chOff x="0" y="0"/>
          <a:chExt cx="0" cy="0"/>
        </a:xfrm>
      </p:grpSpPr>
      <p:sp>
        <p:nvSpPr>
          <p:cNvPr id="273" name="Google Shape;273;p16"/>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274" name="Google Shape;274;p16"/>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275" name="Google Shape;275;p16"/>
          <p:cNvPicPr preferRelativeResize="0"/>
          <p:nvPr/>
        </p:nvPicPr>
        <p:blipFill rotWithShape="1">
          <a:blip r:embed="rId4">
            <a:alphaModFix/>
          </a:blip>
          <a:srcRect b="0" l="0" r="0" t="0"/>
          <a:stretch/>
        </p:blipFill>
        <p:spPr>
          <a:xfrm>
            <a:off x="381000" y="5669086"/>
            <a:ext cx="1143000" cy="828675"/>
          </a:xfrm>
          <a:prstGeom prst="rect">
            <a:avLst/>
          </a:prstGeom>
          <a:noFill/>
          <a:ln>
            <a:noFill/>
          </a:ln>
        </p:spPr>
      </p:pic>
      <p:pic>
        <p:nvPicPr>
          <p:cNvPr id="276" name="Google Shape;276;p16"/>
          <p:cNvPicPr preferRelativeResize="0"/>
          <p:nvPr/>
        </p:nvPicPr>
        <p:blipFill rotWithShape="1">
          <a:blip r:embed="rId5">
            <a:alphaModFix/>
          </a:blip>
          <a:srcRect b="0" l="0" r="0" t="0"/>
          <a:stretch/>
        </p:blipFill>
        <p:spPr>
          <a:xfrm>
            <a:off x="1984523" y="5878636"/>
            <a:ext cx="2857500" cy="619125"/>
          </a:xfrm>
          <a:prstGeom prst="rect">
            <a:avLst/>
          </a:prstGeom>
          <a:noFill/>
          <a:ln>
            <a:noFill/>
          </a:ln>
        </p:spPr>
      </p:pic>
      <p:sp>
        <p:nvSpPr>
          <p:cNvPr id="277" name="Google Shape;277;p16"/>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278" name="Google Shape;278;p16"/>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279" name="Google Shape;279;p16"/>
          <p:cNvSpPr txBox="1"/>
          <p:nvPr/>
        </p:nvSpPr>
        <p:spPr>
          <a:xfrm>
            <a:off x="452284" y="360239"/>
            <a:ext cx="10670959"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2.1 Definition</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aphicFrame>
        <p:nvGraphicFramePr>
          <p:cNvPr id="280" name="Google Shape;280;p16"/>
          <p:cNvGraphicFramePr/>
          <p:nvPr/>
        </p:nvGraphicFramePr>
        <p:xfrm>
          <a:off x="2544590" y="1242952"/>
          <a:ext cx="6282484" cy="4372096"/>
        </p:xfrm>
        <a:graphic>
          <a:graphicData uri="http://schemas.openxmlformats.org/presentationml/2006/ole">
            <mc:AlternateContent>
              <mc:Choice Requires="v">
                <p:oleObj r:id="rId6" imgH="4372096" imgW="6282484" progId="Paint.Picture" spid="_x0000_s1">
                  <p:embed/>
                </p:oleObj>
              </mc:Choice>
              <mc:Fallback>
                <p:oleObj r:id="rId7" imgH="4372096" imgW="6282484" progId="Paint.Picture">
                  <p:embed/>
                  <p:pic>
                    <p:nvPicPr>
                      <p:cNvPr id="280" name="Google Shape;280;p16"/>
                      <p:cNvPicPr preferRelativeResize="0"/>
                      <p:nvPr/>
                    </p:nvPicPr>
                    <p:blipFill rotWithShape="1">
                      <a:blip r:embed="rId8">
                        <a:alphaModFix/>
                      </a:blip>
                      <a:srcRect b="0" l="0" r="0" t="0"/>
                      <a:stretch/>
                    </p:blipFill>
                    <p:spPr>
                      <a:xfrm>
                        <a:off x="2544590" y="1242952"/>
                        <a:ext cx="6282484" cy="4372096"/>
                      </a:xfrm>
                      <a:prstGeom prst="rect">
                        <a:avLst/>
                      </a:prstGeom>
                      <a:noFill/>
                      <a:ln>
                        <a:noFill/>
                      </a:ln>
                    </p:spPr>
                  </p:pic>
                </p:oleObj>
              </mc:Fallback>
            </mc:AlternateContent>
          </a:graphicData>
        </a:graphic>
      </p:graphicFrame>
      <p:sp>
        <p:nvSpPr>
          <p:cNvPr id="281" name="Google Shape;281;p16"/>
          <p:cNvSpPr txBox="1"/>
          <p:nvPr/>
        </p:nvSpPr>
        <p:spPr>
          <a:xfrm>
            <a:off x="2553194" y="1378004"/>
            <a:ext cx="58347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Calibri"/>
              <a:buNone/>
            </a:pPr>
            <a:r>
              <a:rPr b="0" i="0" lang="en-US" sz="1400" u="none" cap="none" strike="noStrike">
                <a:solidFill>
                  <a:srgbClr val="FF0066"/>
                </a:solidFill>
                <a:latin typeface="Calibri"/>
                <a:ea typeface="Calibri"/>
                <a:cs typeface="Calibri"/>
                <a:sym typeface="Calibri"/>
              </a:rPr>
              <a:t>[</a:t>
            </a:r>
            <a:r>
              <a:rPr b="0" i="0" lang="en-US" sz="1400" u="sng" cap="none" strike="noStrike">
                <a:solidFill>
                  <a:srgbClr val="FF0066"/>
                </a:solidFill>
                <a:latin typeface="Calibri"/>
                <a:ea typeface="Calibri"/>
                <a:cs typeface="Calibri"/>
                <a:sym typeface="Calibri"/>
                <a:hlinkClick r:id="rId9">
                  <a:extLst>
                    <a:ext uri="{A12FA001-AC4F-418D-AE19-62706E023703}">
                      <ahyp:hlinkClr val="tx"/>
                    </a:ext>
                  </a:extLst>
                </a:hlinkClick>
              </a:rPr>
              <a:t>5</a:t>
            </a:r>
            <a:r>
              <a:rPr b="0" i="0" lang="en-US" sz="1400" u="none" cap="none" strike="noStrike">
                <a:solidFill>
                  <a:srgbClr val="FF0066"/>
                </a:solidFill>
                <a:latin typeface="Calibri"/>
                <a:ea typeface="Calibri"/>
                <a:cs typeface="Calibri"/>
                <a:sym typeface="Calibri"/>
              </a:rPr>
              <a: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285" name="Shape 285"/>
        <p:cNvGrpSpPr/>
        <p:nvPr/>
      </p:nvGrpSpPr>
      <p:grpSpPr>
        <a:xfrm>
          <a:off x="0" y="0"/>
          <a:ext cx="0" cy="0"/>
          <a:chOff x="0" y="0"/>
          <a:chExt cx="0" cy="0"/>
        </a:xfrm>
      </p:grpSpPr>
      <p:sp>
        <p:nvSpPr>
          <p:cNvPr id="286" name="Google Shape;286;p17"/>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287" name="Google Shape;287;p17"/>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288" name="Google Shape;288;p17"/>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289" name="Google Shape;289;p17"/>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290" name="Google Shape;290;p17"/>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291" name="Google Shape;291;p17"/>
          <p:cNvSpPr txBox="1"/>
          <p:nvPr/>
        </p:nvSpPr>
        <p:spPr>
          <a:xfrm>
            <a:off x="452284" y="360239"/>
            <a:ext cx="10670959"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2.1 Definition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292" name="Google Shape;292;p17"/>
          <p:cNvSpPr txBox="1"/>
          <p:nvPr/>
        </p:nvSpPr>
        <p:spPr>
          <a:xfrm>
            <a:off x="599768" y="1052671"/>
            <a:ext cx="11248104" cy="483209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200"/>
              <a:buFont typeface="Calibri"/>
              <a:buNone/>
            </a:pPr>
            <a:r>
              <a:t/>
            </a:r>
            <a:endParaRPr b="0"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Smart contracts can also be defined as transaction protocol for which help from third parties is not needed. </a:t>
            </a:r>
            <a:endParaRPr/>
          </a:p>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Smart contracts reduce:</a:t>
            </a:r>
            <a:endParaRPr/>
          </a:p>
          <a:p>
            <a:pPr indent="-342900" lvl="0" marL="342900" marR="0" rtl="0" algn="just">
              <a:lnSpc>
                <a:spcPct val="100000"/>
              </a:lnSpc>
              <a:spcBef>
                <a:spcPts val="0"/>
              </a:spcBef>
              <a:spcAft>
                <a:spcPts val="0"/>
              </a:spcAft>
              <a:buClr>
                <a:srgbClr val="FF0066"/>
              </a:buClr>
              <a:buSzPts val="2200"/>
              <a:buFont typeface="Arial"/>
              <a:buChar char="•"/>
            </a:pPr>
            <a:r>
              <a:rPr b="0" i="0" lang="en-US" sz="2200" u="none" cap="none" strike="noStrike">
                <a:solidFill>
                  <a:srgbClr val="FF0066"/>
                </a:solidFill>
                <a:latin typeface="Calibri"/>
                <a:ea typeface="Calibri"/>
                <a:cs typeface="Calibri"/>
                <a:sym typeface="Calibri"/>
              </a:rPr>
              <a:t>Time: they can be verified in minutes</a:t>
            </a:r>
            <a:endParaRPr/>
          </a:p>
          <a:p>
            <a:pPr indent="-342900" lvl="0" marL="342900" marR="0" rtl="0" algn="just">
              <a:lnSpc>
                <a:spcPct val="100000"/>
              </a:lnSpc>
              <a:spcBef>
                <a:spcPts val="0"/>
              </a:spcBef>
              <a:spcAft>
                <a:spcPts val="0"/>
              </a:spcAft>
              <a:buClr>
                <a:srgbClr val="FF0066"/>
              </a:buClr>
              <a:buSzPts val="2200"/>
              <a:buFont typeface="Arial"/>
              <a:buChar char="•"/>
            </a:pPr>
            <a:r>
              <a:rPr b="0" i="0" lang="en-US" sz="2200" u="none" cap="none" strike="noStrike">
                <a:solidFill>
                  <a:srgbClr val="FF0066"/>
                </a:solidFill>
                <a:latin typeface="Calibri"/>
                <a:ea typeface="Calibri"/>
                <a:cs typeface="Calibri"/>
                <a:sym typeface="Calibri"/>
              </a:rPr>
              <a:t>Money: there is no need for trustworthy intermediaries</a:t>
            </a:r>
            <a:endParaRPr/>
          </a:p>
          <a:p>
            <a:pPr indent="-342900" lvl="0" marL="342900" marR="0" rtl="0" algn="just">
              <a:lnSpc>
                <a:spcPct val="100000"/>
              </a:lnSpc>
              <a:spcBef>
                <a:spcPts val="0"/>
              </a:spcBef>
              <a:spcAft>
                <a:spcPts val="0"/>
              </a:spcAft>
              <a:buClr>
                <a:srgbClr val="FF0066"/>
              </a:buClr>
              <a:buSzPts val="2200"/>
              <a:buFont typeface="Arial"/>
              <a:buChar char="•"/>
            </a:pPr>
            <a:r>
              <a:rPr b="0" i="0" lang="en-US" sz="2200" u="none" cap="none" strike="noStrike">
                <a:solidFill>
                  <a:srgbClr val="FF0066"/>
                </a:solidFill>
                <a:latin typeface="Calibri"/>
                <a:ea typeface="Calibri"/>
                <a:cs typeface="Calibri"/>
                <a:sym typeface="Calibri"/>
              </a:rPr>
              <a:t>Mistakes: there is no need to fill in documents by hands </a:t>
            </a:r>
            <a:endParaRPr/>
          </a:p>
          <a:p>
            <a:pPr indent="0" lvl="0" marL="0" marR="0" rtl="0" algn="just">
              <a:lnSpc>
                <a:spcPct val="100000"/>
              </a:lnSpc>
              <a:spcBef>
                <a:spcPts val="0"/>
              </a:spcBef>
              <a:spcAft>
                <a:spcPts val="0"/>
              </a:spcAft>
              <a:buClr>
                <a:schemeClr val="dk1"/>
              </a:buClr>
              <a:buSzPts val="2200"/>
              <a:buFont typeface="Calibri"/>
              <a:buNone/>
            </a:pPr>
            <a:r>
              <a:t/>
            </a:r>
            <a:endParaRPr b="0"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 </a:t>
            </a:r>
            <a:endParaRPr/>
          </a:p>
          <a:p>
            <a:pPr indent="-203200" lvl="0" marL="342900" marR="0" rtl="0" algn="just">
              <a:lnSpc>
                <a:spcPct val="100000"/>
              </a:lnSpc>
              <a:spcBef>
                <a:spcPts val="0"/>
              </a:spcBef>
              <a:spcAft>
                <a:spcPts val="0"/>
              </a:spcAft>
              <a:buClr>
                <a:schemeClr val="dk1"/>
              </a:buClr>
              <a:buSzPts val="2200"/>
              <a:buFont typeface="Arial"/>
              <a:buNone/>
            </a:pPr>
            <a:r>
              <a:t/>
            </a:r>
            <a:endParaRPr b="0" i="0" sz="2200" u="none" cap="none" strike="noStrike">
              <a:solidFill>
                <a:srgbClr val="FF0066"/>
              </a:solidFill>
              <a:latin typeface="Calibri"/>
              <a:ea typeface="Calibri"/>
              <a:cs typeface="Calibri"/>
              <a:sym typeface="Calibri"/>
            </a:endParaRPr>
          </a:p>
          <a:p>
            <a:pPr indent="-203200" lvl="0" marL="342900" marR="0" rtl="0" algn="just">
              <a:lnSpc>
                <a:spcPct val="100000"/>
              </a:lnSpc>
              <a:spcBef>
                <a:spcPts val="0"/>
              </a:spcBef>
              <a:spcAft>
                <a:spcPts val="0"/>
              </a:spcAft>
              <a:buClr>
                <a:schemeClr val="dk1"/>
              </a:buClr>
              <a:buSzPts val="2200"/>
              <a:buFont typeface="Arial"/>
              <a:buNone/>
            </a:pPr>
            <a:r>
              <a:t/>
            </a:r>
            <a:endParaRPr b="0" i="0" sz="2200" u="none" cap="none" strike="noStrike">
              <a:solidFill>
                <a:srgbClr val="FF0066"/>
              </a:solidFill>
              <a:latin typeface="Calibri"/>
              <a:ea typeface="Calibri"/>
              <a:cs typeface="Calibri"/>
              <a:sym typeface="Calibri"/>
            </a:endParaRPr>
          </a:p>
          <a:p>
            <a:pPr indent="-203200" lvl="0" marL="342900" marR="0" rtl="0" algn="just">
              <a:lnSpc>
                <a:spcPct val="100000"/>
              </a:lnSpc>
              <a:spcBef>
                <a:spcPts val="0"/>
              </a:spcBef>
              <a:spcAft>
                <a:spcPts val="0"/>
              </a:spcAft>
              <a:buClr>
                <a:schemeClr val="dk1"/>
              </a:buClr>
              <a:buSzPts val="2200"/>
              <a:buFont typeface="Arial"/>
              <a:buNone/>
            </a:pPr>
            <a:r>
              <a:t/>
            </a:r>
            <a:endParaRPr b="0" i="0" sz="2200" u="none" cap="none" strike="noStrike">
              <a:solidFill>
                <a:srgbClr val="FF0066"/>
              </a:solidFill>
              <a:latin typeface="Calibri"/>
              <a:ea typeface="Calibri"/>
              <a:cs typeface="Calibri"/>
              <a:sym typeface="Calibri"/>
            </a:endParaRPr>
          </a:p>
          <a:p>
            <a:pPr indent="-203200" lvl="0" marL="342900" marR="0" rtl="0" algn="just">
              <a:lnSpc>
                <a:spcPct val="100000"/>
              </a:lnSpc>
              <a:spcBef>
                <a:spcPts val="0"/>
              </a:spcBef>
              <a:spcAft>
                <a:spcPts val="0"/>
              </a:spcAft>
              <a:buClr>
                <a:schemeClr val="dk1"/>
              </a:buClr>
              <a:buSzPts val="2200"/>
              <a:buFont typeface="Arial"/>
              <a:buNone/>
            </a:pPr>
            <a:r>
              <a:t/>
            </a:r>
            <a:endParaRPr b="0" i="0" sz="2200" u="none" cap="none" strike="noStrike">
              <a:solidFill>
                <a:srgbClr val="FF0066"/>
              </a:solidFill>
              <a:latin typeface="Calibri"/>
              <a:ea typeface="Calibri"/>
              <a:cs typeface="Calibri"/>
              <a:sym typeface="Calibri"/>
            </a:endParaRPr>
          </a:p>
          <a:p>
            <a:pPr indent="-203200" lvl="0" marL="342900" marR="0" rtl="0" algn="just">
              <a:lnSpc>
                <a:spcPct val="100000"/>
              </a:lnSpc>
              <a:spcBef>
                <a:spcPts val="0"/>
              </a:spcBef>
              <a:spcAft>
                <a:spcPts val="0"/>
              </a:spcAft>
              <a:buClr>
                <a:schemeClr val="dk1"/>
              </a:buClr>
              <a:buSzPts val="2200"/>
              <a:buFont typeface="Arial"/>
              <a:buNone/>
            </a:pPr>
            <a:r>
              <a:t/>
            </a:r>
            <a:endParaRPr b="0" i="0" sz="2200" u="none" cap="none" strike="noStrike">
              <a:solidFill>
                <a:srgbClr val="FF0066"/>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296" name="Shape 296"/>
        <p:cNvGrpSpPr/>
        <p:nvPr/>
      </p:nvGrpSpPr>
      <p:grpSpPr>
        <a:xfrm>
          <a:off x="0" y="0"/>
          <a:ext cx="0" cy="0"/>
          <a:chOff x="0" y="0"/>
          <a:chExt cx="0" cy="0"/>
        </a:xfrm>
      </p:grpSpPr>
      <p:sp>
        <p:nvSpPr>
          <p:cNvPr id="297" name="Google Shape;297;p18"/>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298" name="Google Shape;298;p18"/>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299" name="Google Shape;299;p18"/>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300" name="Google Shape;300;p18"/>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301" name="Google Shape;301;p18"/>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302" name="Google Shape;302;p18"/>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303" name="Google Shape;303;p18"/>
          <p:cNvSpPr txBox="1"/>
          <p:nvPr/>
        </p:nvSpPr>
        <p:spPr>
          <a:xfrm>
            <a:off x="452284" y="360239"/>
            <a:ext cx="10670959"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2.2 Historical Background?</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304" name="Google Shape;304;p18"/>
          <p:cNvSpPr txBox="1"/>
          <p:nvPr/>
        </p:nvSpPr>
        <p:spPr>
          <a:xfrm>
            <a:off x="491612" y="1251587"/>
            <a:ext cx="11248104"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Nick Szabo first developed the “Smart Contract” concept in 1996 via his publication Smart Contract:</a:t>
            </a:r>
            <a:endParaRPr/>
          </a:p>
        </p:txBody>
      </p:sp>
      <p:sp>
        <p:nvSpPr>
          <p:cNvPr id="305" name="Google Shape;305;p18"/>
          <p:cNvSpPr/>
          <p:nvPr/>
        </p:nvSpPr>
        <p:spPr>
          <a:xfrm>
            <a:off x="2781714" y="2934308"/>
            <a:ext cx="1760980" cy="99770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2008</a:t>
            </a:r>
            <a:endParaRPr/>
          </a:p>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Nakamoto introduced the blockchain</a:t>
            </a:r>
            <a:endParaRPr/>
          </a:p>
        </p:txBody>
      </p:sp>
      <p:sp>
        <p:nvSpPr>
          <p:cNvPr id="306" name="Google Shape;306;p18"/>
          <p:cNvSpPr/>
          <p:nvPr/>
        </p:nvSpPr>
        <p:spPr>
          <a:xfrm>
            <a:off x="721405" y="2920487"/>
            <a:ext cx="1760980" cy="99770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1994</a:t>
            </a:r>
            <a:endParaRPr/>
          </a:p>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Nick Szabo introduced smart contracts</a:t>
            </a:r>
            <a:endParaRPr/>
          </a:p>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07" name="Google Shape;307;p18"/>
          <p:cNvSpPr/>
          <p:nvPr/>
        </p:nvSpPr>
        <p:spPr>
          <a:xfrm>
            <a:off x="4842023" y="2934308"/>
            <a:ext cx="1760980" cy="99770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2012 </a:t>
            </a:r>
            <a:endParaRPr/>
          </a:p>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Rise of the cryptocurrency</a:t>
            </a:r>
            <a:endParaRPr/>
          </a:p>
        </p:txBody>
      </p:sp>
      <p:sp>
        <p:nvSpPr>
          <p:cNvPr id="308" name="Google Shape;308;p18"/>
          <p:cNvSpPr/>
          <p:nvPr/>
        </p:nvSpPr>
        <p:spPr>
          <a:xfrm>
            <a:off x="6902332" y="2920487"/>
            <a:ext cx="1760980" cy="99770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2015 </a:t>
            </a:r>
            <a:endParaRPr/>
          </a:p>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Etherum popularized the smart contract concept</a:t>
            </a:r>
            <a:endParaRPr/>
          </a:p>
        </p:txBody>
      </p:sp>
      <p:sp>
        <p:nvSpPr>
          <p:cNvPr id="309" name="Google Shape;309;p18"/>
          <p:cNvSpPr/>
          <p:nvPr/>
        </p:nvSpPr>
        <p:spPr>
          <a:xfrm>
            <a:off x="8962641" y="2943969"/>
            <a:ext cx="1760980" cy="99770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Mainstream popularity and adoption</a:t>
            </a:r>
            <a:endParaRPr/>
          </a:p>
        </p:txBody>
      </p:sp>
      <p:sp>
        <p:nvSpPr>
          <p:cNvPr id="310" name="Google Shape;310;p18"/>
          <p:cNvSpPr/>
          <p:nvPr/>
        </p:nvSpPr>
        <p:spPr>
          <a:xfrm>
            <a:off x="736782" y="4193016"/>
            <a:ext cx="9910063" cy="619125"/>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Smart Contract Timeline</a:t>
            </a:r>
            <a:endParaRPr/>
          </a:p>
        </p:txBody>
      </p:sp>
      <p:cxnSp>
        <p:nvCxnSpPr>
          <p:cNvPr id="311" name="Google Shape;311;p18"/>
          <p:cNvCxnSpPr>
            <a:stCxn id="306" idx="2"/>
          </p:cNvCxnSpPr>
          <p:nvPr/>
        </p:nvCxnSpPr>
        <p:spPr>
          <a:xfrm>
            <a:off x="1601895" y="3918193"/>
            <a:ext cx="0" cy="399600"/>
          </a:xfrm>
          <a:prstGeom prst="straightConnector1">
            <a:avLst/>
          </a:prstGeom>
          <a:noFill/>
          <a:ln cap="flat" cmpd="sng" w="9525">
            <a:solidFill>
              <a:schemeClr val="accent1"/>
            </a:solidFill>
            <a:prstDash val="solid"/>
            <a:miter lim="800000"/>
            <a:headEnd len="sm" w="sm" type="none"/>
            <a:tailEnd len="med" w="med" type="triangle"/>
          </a:ln>
        </p:spPr>
      </p:cxnSp>
      <p:cxnSp>
        <p:nvCxnSpPr>
          <p:cNvPr id="312" name="Google Shape;312;p18"/>
          <p:cNvCxnSpPr/>
          <p:nvPr/>
        </p:nvCxnSpPr>
        <p:spPr>
          <a:xfrm>
            <a:off x="3611087" y="3553733"/>
            <a:ext cx="0" cy="764144"/>
          </a:xfrm>
          <a:prstGeom prst="straightConnector1">
            <a:avLst/>
          </a:prstGeom>
          <a:noFill/>
          <a:ln cap="flat" cmpd="sng" w="9525">
            <a:solidFill>
              <a:schemeClr val="accent1"/>
            </a:solidFill>
            <a:prstDash val="solid"/>
            <a:miter lim="800000"/>
            <a:headEnd len="sm" w="sm" type="none"/>
            <a:tailEnd len="med" w="med" type="triangle"/>
          </a:ln>
        </p:spPr>
      </p:cxnSp>
      <p:cxnSp>
        <p:nvCxnSpPr>
          <p:cNvPr id="313" name="Google Shape;313;p18"/>
          <p:cNvCxnSpPr/>
          <p:nvPr/>
        </p:nvCxnSpPr>
        <p:spPr>
          <a:xfrm>
            <a:off x="5691814" y="3553733"/>
            <a:ext cx="0" cy="764144"/>
          </a:xfrm>
          <a:prstGeom prst="straightConnector1">
            <a:avLst/>
          </a:prstGeom>
          <a:noFill/>
          <a:ln cap="flat" cmpd="sng" w="9525">
            <a:solidFill>
              <a:schemeClr val="accent1"/>
            </a:solidFill>
            <a:prstDash val="solid"/>
            <a:miter lim="800000"/>
            <a:headEnd len="sm" w="sm" type="none"/>
            <a:tailEnd len="med" w="med" type="triangle"/>
          </a:ln>
        </p:spPr>
      </p:cxnSp>
      <p:cxnSp>
        <p:nvCxnSpPr>
          <p:cNvPr id="314" name="Google Shape;314;p18"/>
          <p:cNvCxnSpPr/>
          <p:nvPr/>
        </p:nvCxnSpPr>
        <p:spPr>
          <a:xfrm>
            <a:off x="7792656" y="3553733"/>
            <a:ext cx="0" cy="764144"/>
          </a:xfrm>
          <a:prstGeom prst="straightConnector1">
            <a:avLst/>
          </a:prstGeom>
          <a:noFill/>
          <a:ln cap="flat" cmpd="sng" w="9525">
            <a:solidFill>
              <a:schemeClr val="accent1"/>
            </a:solidFill>
            <a:prstDash val="solid"/>
            <a:miter lim="800000"/>
            <a:headEnd len="sm" w="sm" type="none"/>
            <a:tailEnd len="med" w="med" type="triangle"/>
          </a:ln>
        </p:spPr>
      </p:cxnSp>
      <p:cxnSp>
        <p:nvCxnSpPr>
          <p:cNvPr id="315" name="Google Shape;315;p18"/>
          <p:cNvCxnSpPr/>
          <p:nvPr/>
        </p:nvCxnSpPr>
        <p:spPr>
          <a:xfrm>
            <a:off x="9764525" y="3553733"/>
            <a:ext cx="0" cy="764144"/>
          </a:xfrm>
          <a:prstGeom prst="straightConnector1">
            <a:avLst/>
          </a:prstGeom>
          <a:noFill/>
          <a:ln cap="flat" cmpd="sng" w="9525">
            <a:solidFill>
              <a:schemeClr val="accent1"/>
            </a:solidFill>
            <a:prstDash val="solid"/>
            <a:miter lim="800000"/>
            <a:headEnd len="sm" w="sm" type="none"/>
            <a:tailEnd len="med" w="med" type="triangle"/>
          </a:ln>
        </p:spPr>
      </p:cxnSp>
      <p:sp>
        <p:nvSpPr>
          <p:cNvPr id="316" name="Google Shape;316;p18"/>
          <p:cNvSpPr txBox="1"/>
          <p:nvPr/>
        </p:nvSpPr>
        <p:spPr>
          <a:xfrm>
            <a:off x="10662621" y="4242348"/>
            <a:ext cx="583474" cy="235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400"/>
              <a:buFont typeface="Calibri"/>
              <a:buNone/>
            </a:pPr>
            <a:r>
              <a:rPr b="0" baseline="30000" i="0" lang="en-US" sz="1400" u="sng" cap="none" strike="noStrike">
                <a:solidFill>
                  <a:srgbClr val="FF0000"/>
                </a:solidFill>
                <a:latin typeface="Calibri"/>
                <a:ea typeface="Calibri"/>
                <a:cs typeface="Calibri"/>
                <a:sym typeface="Calibri"/>
                <a:hlinkClick r:id="rId5">
                  <a:extLst>
                    <a:ext uri="{A12FA001-AC4F-418D-AE19-62706E023703}">
                      <ahyp:hlinkClr val="tx"/>
                    </a:ext>
                  </a:extLst>
                </a:hlinkClick>
              </a:rPr>
              <a:t>[6]</a:t>
            </a:r>
            <a:endParaRPr b="0" baseline="30000" i="0" sz="1400" u="none" cap="none" strike="noStrike">
              <a:solidFill>
                <a:srgbClr val="FF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320" name="Shape 320"/>
        <p:cNvGrpSpPr/>
        <p:nvPr/>
      </p:nvGrpSpPr>
      <p:grpSpPr>
        <a:xfrm>
          <a:off x="0" y="0"/>
          <a:ext cx="0" cy="0"/>
          <a:chOff x="0" y="0"/>
          <a:chExt cx="0" cy="0"/>
        </a:xfrm>
      </p:grpSpPr>
      <p:sp>
        <p:nvSpPr>
          <p:cNvPr id="321" name="Google Shape;321;p19"/>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322" name="Google Shape;322;p19"/>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323" name="Google Shape;323;p19"/>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324" name="Google Shape;324;p19"/>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325" name="Google Shape;325;p19"/>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326" name="Google Shape;326;p19"/>
          <p:cNvSpPr txBox="1"/>
          <p:nvPr/>
        </p:nvSpPr>
        <p:spPr>
          <a:xfrm>
            <a:off x="491612" y="420505"/>
            <a:ext cx="10670959"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2.3 Features of smart contracts </a:t>
            </a:r>
            <a:endParaRPr/>
          </a:p>
        </p:txBody>
      </p:sp>
      <p:pic>
        <p:nvPicPr>
          <p:cNvPr id="327" name="Google Shape;327;p19"/>
          <p:cNvPicPr preferRelativeResize="0"/>
          <p:nvPr/>
        </p:nvPicPr>
        <p:blipFill rotWithShape="1">
          <a:blip r:embed="rId5">
            <a:alphaModFix/>
          </a:blip>
          <a:srcRect b="0" l="0" r="0" t="0"/>
          <a:stretch/>
        </p:blipFill>
        <p:spPr>
          <a:xfrm>
            <a:off x="2178980" y="1250212"/>
            <a:ext cx="7834039" cy="4000847"/>
          </a:xfrm>
          <a:prstGeom prst="rect">
            <a:avLst/>
          </a:prstGeom>
          <a:noFill/>
          <a:ln>
            <a:noFill/>
          </a:ln>
        </p:spPr>
      </p:pic>
      <p:sp>
        <p:nvSpPr>
          <p:cNvPr id="328" name="Google Shape;328;p19"/>
          <p:cNvSpPr txBox="1"/>
          <p:nvPr/>
        </p:nvSpPr>
        <p:spPr>
          <a:xfrm>
            <a:off x="2356821" y="1414456"/>
            <a:ext cx="583474" cy="235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400"/>
              <a:buFont typeface="Calibri"/>
              <a:buNone/>
            </a:pPr>
            <a:r>
              <a:rPr b="0" baseline="30000" i="0" lang="en-US" sz="1400" u="sng" cap="none" strike="noStrike">
                <a:solidFill>
                  <a:srgbClr val="FF0000"/>
                </a:solidFill>
                <a:latin typeface="Calibri"/>
                <a:ea typeface="Calibri"/>
                <a:cs typeface="Calibri"/>
                <a:sym typeface="Calibri"/>
                <a:hlinkClick r:id="rId6">
                  <a:extLst>
                    <a:ext uri="{A12FA001-AC4F-418D-AE19-62706E023703}">
                      <ahyp:hlinkClr val="tx"/>
                    </a:ext>
                  </a:extLst>
                </a:hlinkClick>
              </a:rPr>
              <a:t>[7]</a:t>
            </a:r>
            <a:endParaRPr b="0" baseline="30000" i="0" sz="1400" u="none" cap="none" strike="noStrike">
              <a:solidFill>
                <a:srgbClr val="FF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95" name="Shape 95"/>
        <p:cNvGrpSpPr/>
        <p:nvPr/>
      </p:nvGrpSpPr>
      <p:grpSpPr>
        <a:xfrm>
          <a:off x="0" y="0"/>
          <a:ext cx="0" cy="0"/>
          <a:chOff x="0" y="0"/>
          <a:chExt cx="0" cy="0"/>
        </a:xfrm>
      </p:grpSpPr>
      <p:sp>
        <p:nvSpPr>
          <p:cNvPr id="96" name="Google Shape;96;p2"/>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97" name="Google Shape;97;p2"/>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98" name="Google Shape;98;p2"/>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99" name="Google Shape;99;p2"/>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100" name="Google Shape;100;p2"/>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101" name="Google Shape;101;p2"/>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102" name="Google Shape;102;p2"/>
          <p:cNvSpPr txBox="1"/>
          <p:nvPr/>
        </p:nvSpPr>
        <p:spPr>
          <a:xfrm>
            <a:off x="452284" y="360239"/>
            <a:ext cx="10670959"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800"/>
              <a:buFont typeface="Calibri"/>
              <a:buNone/>
            </a:pPr>
            <a:r>
              <a:rPr b="0" i="0" lang="en-US" sz="4800" u="none" cap="none" strike="noStrike">
                <a:solidFill>
                  <a:srgbClr val="FF0066"/>
                </a:solidFill>
                <a:latin typeface="Calibri"/>
                <a:ea typeface="Calibri"/>
                <a:cs typeface="Calibri"/>
                <a:sym typeface="Calibri"/>
              </a:rPr>
              <a:t>Summary</a:t>
            </a:r>
            <a:endParaRPr b="0" i="0" sz="4400" u="none" cap="none" strike="noStrike">
              <a:solidFill>
                <a:srgbClr val="FF0066"/>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03" name="Google Shape;103;p2"/>
          <p:cNvSpPr txBox="1"/>
          <p:nvPr/>
        </p:nvSpPr>
        <p:spPr>
          <a:xfrm>
            <a:off x="1629169" y="1182231"/>
            <a:ext cx="8391131" cy="511819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1. What is Ethereum?</a:t>
            </a:r>
            <a:endParaRPr b="0" i="0" sz="1800" u="none" cap="none" strike="noStrike">
              <a:solidFill>
                <a:srgbClr val="000000"/>
              </a:solidFill>
              <a:latin typeface="Calibri"/>
              <a:ea typeface="Calibri"/>
              <a:cs typeface="Calibri"/>
              <a:sym typeface="Calibri"/>
            </a:endParaRPr>
          </a:p>
          <a:p>
            <a:pPr indent="0" lvl="1" marL="457200" marR="0" rtl="0" algn="l">
              <a:lnSpc>
                <a:spcPct val="15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1.1 Definition and General Overview</a:t>
            </a:r>
            <a:endParaRPr/>
          </a:p>
          <a:p>
            <a:pPr indent="0" lvl="1" marL="457200" marR="0" rtl="0" algn="l">
              <a:lnSpc>
                <a:spcPct val="15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1.2 Ethereum Virtual Machine</a:t>
            </a:r>
            <a:endParaRPr b="0" i="0" sz="1800" u="none" cap="none" strike="noStrike">
              <a:solidFill>
                <a:srgbClr val="000000"/>
              </a:solidFill>
              <a:latin typeface="Calibri"/>
              <a:ea typeface="Calibri"/>
              <a:cs typeface="Calibri"/>
              <a:sym typeface="Calibri"/>
            </a:endParaRPr>
          </a:p>
          <a:p>
            <a:pPr indent="0" lvl="1" marL="457200" marR="0" rtl="0" algn="l">
              <a:lnSpc>
                <a:spcPct val="15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1.3 Accounts and Keys</a:t>
            </a:r>
            <a:endParaRPr/>
          </a:p>
          <a:p>
            <a:pPr indent="0" lvl="1" marL="457200" marR="0" rtl="0" algn="l">
              <a:lnSpc>
                <a:spcPct val="15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1.4 Wallet &amp; Token </a:t>
            </a:r>
            <a:endParaRPr/>
          </a:p>
          <a:p>
            <a:pPr indent="0" lvl="0" marL="0" marR="0" rtl="0" algn="l">
              <a:lnSpc>
                <a:spcPct val="15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2. Smart Contract</a:t>
            </a:r>
            <a:endParaRPr/>
          </a:p>
          <a:p>
            <a:pPr indent="0" lvl="0" marL="447675" marR="0" rtl="0" algn="l">
              <a:lnSpc>
                <a:spcPct val="15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2.1 Definition</a:t>
            </a:r>
            <a:endParaRPr/>
          </a:p>
          <a:p>
            <a:pPr indent="0" lvl="0" marL="447675" marR="0" rtl="0" algn="l">
              <a:lnSpc>
                <a:spcPct val="15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2.2 Historical Background</a:t>
            </a:r>
            <a:endParaRPr/>
          </a:p>
          <a:p>
            <a:pPr indent="0" lvl="0" marL="447675" marR="0" rtl="0" algn="l">
              <a:lnSpc>
                <a:spcPct val="15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2.3 Features of Smart Contracts</a:t>
            </a:r>
            <a:endParaRPr/>
          </a:p>
          <a:p>
            <a:pPr indent="0" lvl="1" marL="457200" marR="0" rtl="0" algn="l">
              <a:lnSpc>
                <a:spcPct val="150000"/>
              </a:lnSpc>
              <a:spcBef>
                <a:spcPts val="0"/>
              </a:spcBef>
              <a:spcAft>
                <a:spcPts val="0"/>
              </a:spcAft>
              <a:buClr>
                <a:schemeClr val="dk1"/>
              </a:buClr>
              <a:buSzPts val="2200"/>
              <a:buFont typeface="Calibri"/>
              <a:buNone/>
            </a:pPr>
            <a:r>
              <a:t/>
            </a:r>
            <a:endParaRPr b="0" i="0" sz="2200" u="none" cap="none" strike="noStrike">
              <a:solidFill>
                <a:srgbClr val="FF0066"/>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332" name="Shape 332"/>
        <p:cNvGrpSpPr/>
        <p:nvPr/>
      </p:nvGrpSpPr>
      <p:grpSpPr>
        <a:xfrm>
          <a:off x="0" y="0"/>
          <a:ext cx="0" cy="0"/>
          <a:chOff x="0" y="0"/>
          <a:chExt cx="0" cy="0"/>
        </a:xfrm>
      </p:grpSpPr>
      <p:sp>
        <p:nvSpPr>
          <p:cNvPr id="333" name="Google Shape;333;p20"/>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334" name="Google Shape;334;p20"/>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335" name="Google Shape;335;p20"/>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336" name="Google Shape;336;p20"/>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337" name="Google Shape;337;p20"/>
          <p:cNvSpPr txBox="1"/>
          <p:nvPr/>
        </p:nvSpPr>
        <p:spPr>
          <a:xfrm>
            <a:off x="454742" y="849997"/>
            <a:ext cx="11245646" cy="5221846"/>
          </a:xfrm>
          <a:prstGeom prst="rect">
            <a:avLst/>
          </a:prstGeom>
          <a:noFill/>
          <a:ln>
            <a:noFill/>
          </a:ln>
        </p:spPr>
        <p:txBody>
          <a:bodyPr anchorCtr="0" anchor="b" bIns="45700" lIns="91425" spcFirstLastPara="1" rIns="91425" wrap="square" tIns="45700">
            <a:normAutofit/>
          </a:bodyPr>
          <a:lstStyle/>
          <a:p>
            <a:pPr indent="-457200" lvl="0" marL="457200" marR="0" rtl="0" algn="just">
              <a:lnSpc>
                <a:spcPct val="110000"/>
              </a:lnSpc>
              <a:spcBef>
                <a:spcPts val="0"/>
              </a:spcBef>
              <a:spcAft>
                <a:spcPts val="0"/>
              </a:spcAft>
              <a:buClr>
                <a:srgbClr val="FF0066"/>
              </a:buClr>
              <a:buSzPts val="1600"/>
              <a:buFont typeface="Montserrat"/>
              <a:buAutoNum type="arabicPeriod"/>
            </a:pPr>
            <a:r>
              <a:rPr b="1" i="0" lang="en-US" sz="1600" u="none" cap="none" strike="noStrike">
                <a:solidFill>
                  <a:srgbClr val="FF0066"/>
                </a:solidFill>
                <a:latin typeface="Montserrat"/>
                <a:ea typeface="Montserrat"/>
                <a:cs typeface="Montserrat"/>
                <a:sym typeface="Montserrat"/>
              </a:rPr>
              <a:t>Accuracy</a:t>
            </a:r>
            <a:endParaRPr/>
          </a:p>
          <a:p>
            <a:pPr indent="-457200" lvl="0" marL="457200" marR="0" rtl="0" algn="just">
              <a:lnSpc>
                <a:spcPct val="110000"/>
              </a:lnSpc>
              <a:spcBef>
                <a:spcPts val="300"/>
              </a:spcBef>
              <a:spcAft>
                <a:spcPts val="0"/>
              </a:spcAft>
              <a:buClr>
                <a:srgbClr val="FF0066"/>
              </a:buClr>
              <a:buSzPts val="1600"/>
              <a:buFont typeface="Calibri"/>
              <a:buAutoNum type="arabicPeriod"/>
            </a:pPr>
            <a:r>
              <a:rPr b="1" i="0" lang="en-US" sz="1600" u="none" cap="none" strike="noStrike">
                <a:solidFill>
                  <a:srgbClr val="FF0066"/>
                </a:solidFill>
                <a:latin typeface="Montserrat"/>
                <a:ea typeface="Montserrat"/>
                <a:cs typeface="Montserrat"/>
                <a:sym typeface="Montserrat"/>
              </a:rPr>
              <a:t>Transparency</a:t>
            </a:r>
            <a:endParaRPr/>
          </a:p>
          <a:p>
            <a:pPr indent="-457200" lvl="0" marL="457200" marR="0" rtl="0" algn="just">
              <a:lnSpc>
                <a:spcPct val="110000"/>
              </a:lnSpc>
              <a:spcBef>
                <a:spcPts val="300"/>
              </a:spcBef>
              <a:spcAft>
                <a:spcPts val="0"/>
              </a:spcAft>
              <a:buClr>
                <a:srgbClr val="FF0066"/>
              </a:buClr>
              <a:buSzPts val="1600"/>
              <a:buFont typeface="Calibri"/>
              <a:buAutoNum type="arabicPeriod"/>
            </a:pPr>
            <a:r>
              <a:rPr b="1" i="0" lang="en-US" sz="1600" u="none" cap="none" strike="noStrike">
                <a:solidFill>
                  <a:srgbClr val="FF0066"/>
                </a:solidFill>
                <a:latin typeface="Montserrat"/>
                <a:ea typeface="Montserrat"/>
                <a:cs typeface="Montserrat"/>
                <a:sym typeface="Montserrat"/>
              </a:rPr>
              <a:t>Clear Communication</a:t>
            </a:r>
            <a:endParaRPr/>
          </a:p>
          <a:p>
            <a:pPr indent="-457200" lvl="0" marL="457200" marR="0" rtl="0" algn="just">
              <a:lnSpc>
                <a:spcPct val="110000"/>
              </a:lnSpc>
              <a:spcBef>
                <a:spcPts val="300"/>
              </a:spcBef>
              <a:spcAft>
                <a:spcPts val="0"/>
              </a:spcAft>
              <a:buClr>
                <a:srgbClr val="FF0066"/>
              </a:buClr>
              <a:buSzPts val="1600"/>
              <a:buFont typeface="Calibri"/>
              <a:buAutoNum type="arabicPeriod"/>
            </a:pPr>
            <a:r>
              <a:rPr b="1" i="0" lang="en-US" sz="1600" u="none" cap="none" strike="noStrike">
                <a:solidFill>
                  <a:srgbClr val="FF0066"/>
                </a:solidFill>
                <a:latin typeface="Montserrat"/>
                <a:ea typeface="Montserrat"/>
                <a:cs typeface="Montserrat"/>
                <a:sym typeface="Montserrat"/>
              </a:rPr>
              <a:t>Speed</a:t>
            </a:r>
            <a:endParaRPr/>
          </a:p>
          <a:p>
            <a:pPr indent="-457200" lvl="0" marL="457200" marR="0" rtl="0" algn="just">
              <a:lnSpc>
                <a:spcPct val="110000"/>
              </a:lnSpc>
              <a:spcBef>
                <a:spcPts val="300"/>
              </a:spcBef>
              <a:spcAft>
                <a:spcPts val="0"/>
              </a:spcAft>
              <a:buClr>
                <a:srgbClr val="FF0066"/>
              </a:buClr>
              <a:buSzPts val="1600"/>
              <a:buFont typeface="Calibri"/>
              <a:buAutoNum type="arabicPeriod"/>
            </a:pPr>
            <a:r>
              <a:rPr b="1" i="0" lang="en-US" sz="1600" u="none" cap="none" strike="noStrike">
                <a:solidFill>
                  <a:srgbClr val="FF0066"/>
                </a:solidFill>
                <a:latin typeface="Montserrat"/>
                <a:ea typeface="Montserrat"/>
                <a:cs typeface="Montserrat"/>
                <a:sym typeface="Montserrat"/>
              </a:rPr>
              <a:t>Security</a:t>
            </a:r>
            <a:endParaRPr/>
          </a:p>
          <a:p>
            <a:pPr indent="-457200" lvl="0" marL="457200" marR="0" rtl="0" algn="just">
              <a:lnSpc>
                <a:spcPct val="110000"/>
              </a:lnSpc>
              <a:spcBef>
                <a:spcPts val="900"/>
              </a:spcBef>
              <a:spcAft>
                <a:spcPts val="0"/>
              </a:spcAft>
              <a:buClr>
                <a:srgbClr val="FF0066"/>
              </a:buClr>
              <a:buSzPts val="1600"/>
              <a:buFont typeface="Calibri"/>
              <a:buAutoNum type="arabicPeriod"/>
            </a:pPr>
            <a:r>
              <a:rPr b="1" i="0" lang="en-US" sz="1600" u="none" cap="none" strike="noStrike">
                <a:solidFill>
                  <a:srgbClr val="FF0066"/>
                </a:solidFill>
                <a:latin typeface="Montserrat"/>
                <a:ea typeface="Montserrat"/>
                <a:cs typeface="Montserrat"/>
                <a:sym typeface="Montserrat"/>
              </a:rPr>
              <a:t>Efficiency</a:t>
            </a:r>
            <a:endParaRPr/>
          </a:p>
          <a:p>
            <a:pPr indent="-457200" lvl="0" marL="457200" marR="0" rtl="0" algn="just">
              <a:lnSpc>
                <a:spcPct val="110000"/>
              </a:lnSpc>
              <a:spcBef>
                <a:spcPts val="900"/>
              </a:spcBef>
              <a:spcAft>
                <a:spcPts val="0"/>
              </a:spcAft>
              <a:buClr>
                <a:srgbClr val="FF0066"/>
              </a:buClr>
              <a:buSzPts val="1600"/>
              <a:buFont typeface="Calibri"/>
              <a:buAutoNum type="arabicPeriod"/>
            </a:pPr>
            <a:r>
              <a:rPr b="1" i="0" lang="en-US" sz="1600" u="none" cap="none" strike="noStrike">
                <a:solidFill>
                  <a:srgbClr val="FF0066"/>
                </a:solidFill>
                <a:latin typeface="Montserrat"/>
                <a:ea typeface="Montserrat"/>
                <a:cs typeface="Montserrat"/>
                <a:sym typeface="Montserrat"/>
              </a:rPr>
              <a:t>Paper Free</a:t>
            </a:r>
            <a:endParaRPr/>
          </a:p>
          <a:p>
            <a:pPr indent="-457200" lvl="0" marL="457200" marR="0" rtl="0" algn="just">
              <a:lnSpc>
                <a:spcPct val="110000"/>
              </a:lnSpc>
              <a:spcBef>
                <a:spcPts val="900"/>
              </a:spcBef>
              <a:spcAft>
                <a:spcPts val="0"/>
              </a:spcAft>
              <a:buClr>
                <a:srgbClr val="FF0066"/>
              </a:buClr>
              <a:buSzPts val="1600"/>
              <a:buFont typeface="Calibri"/>
              <a:buAutoNum type="arabicPeriod"/>
            </a:pPr>
            <a:r>
              <a:rPr b="1" i="0" lang="en-US" sz="1600" u="none" cap="none" strike="noStrike">
                <a:solidFill>
                  <a:srgbClr val="FF0066"/>
                </a:solidFill>
                <a:latin typeface="Montserrat"/>
                <a:ea typeface="Montserrat"/>
                <a:cs typeface="Montserrat"/>
                <a:sym typeface="Montserrat"/>
              </a:rPr>
              <a:t>Storage &amp; Backup</a:t>
            </a:r>
            <a:endParaRPr/>
          </a:p>
          <a:p>
            <a:pPr indent="-457200" lvl="0" marL="457200" marR="0" rtl="0" algn="just">
              <a:lnSpc>
                <a:spcPct val="110000"/>
              </a:lnSpc>
              <a:spcBef>
                <a:spcPts val="900"/>
              </a:spcBef>
              <a:spcAft>
                <a:spcPts val="0"/>
              </a:spcAft>
              <a:buClr>
                <a:srgbClr val="FF0066"/>
              </a:buClr>
              <a:buSzPts val="1600"/>
              <a:buFont typeface="Calibri"/>
              <a:buAutoNum type="arabicPeriod"/>
            </a:pPr>
            <a:r>
              <a:rPr b="1" i="0" lang="en-US" sz="1600" u="none" cap="none" strike="noStrike">
                <a:solidFill>
                  <a:srgbClr val="FF0066"/>
                </a:solidFill>
                <a:latin typeface="Montserrat"/>
                <a:ea typeface="Montserrat"/>
                <a:cs typeface="Montserrat"/>
                <a:sym typeface="Montserrat"/>
              </a:rPr>
              <a:t>Savings</a:t>
            </a:r>
            <a:endParaRPr/>
          </a:p>
          <a:p>
            <a:pPr indent="-457200" lvl="0" marL="457200" marR="0" rtl="0" algn="just">
              <a:lnSpc>
                <a:spcPct val="110000"/>
              </a:lnSpc>
              <a:spcBef>
                <a:spcPts val="900"/>
              </a:spcBef>
              <a:spcAft>
                <a:spcPts val="0"/>
              </a:spcAft>
              <a:buClr>
                <a:srgbClr val="FF0066"/>
              </a:buClr>
              <a:buSzPts val="1600"/>
              <a:buFont typeface="Calibri"/>
              <a:buAutoNum type="arabicPeriod"/>
            </a:pPr>
            <a:r>
              <a:rPr b="1" i="0" lang="en-US" sz="1600" u="none" cap="none" strike="noStrike">
                <a:solidFill>
                  <a:srgbClr val="FF0066"/>
                </a:solidFill>
                <a:latin typeface="Montserrat"/>
                <a:ea typeface="Montserrat"/>
                <a:cs typeface="Montserrat"/>
                <a:sym typeface="Montserrat"/>
              </a:rPr>
              <a:t>Trust</a:t>
            </a:r>
            <a:endParaRPr/>
          </a:p>
          <a:p>
            <a:pPr indent="-457200" lvl="0" marL="457200" marR="0" rtl="0" algn="just">
              <a:lnSpc>
                <a:spcPct val="110000"/>
              </a:lnSpc>
              <a:spcBef>
                <a:spcPts val="900"/>
              </a:spcBef>
              <a:spcAft>
                <a:spcPts val="0"/>
              </a:spcAft>
              <a:buClr>
                <a:srgbClr val="FF0066"/>
              </a:buClr>
              <a:buSzPts val="1600"/>
              <a:buFont typeface="Calibri"/>
              <a:buAutoNum type="arabicPeriod"/>
            </a:pPr>
            <a:r>
              <a:rPr b="1" i="0" lang="en-US" sz="1600" u="none" cap="none" strike="noStrike">
                <a:solidFill>
                  <a:srgbClr val="FF0066"/>
                </a:solidFill>
                <a:latin typeface="Montserrat"/>
                <a:ea typeface="Montserrat"/>
                <a:cs typeface="Montserrat"/>
                <a:sym typeface="Montserrat"/>
              </a:rPr>
              <a:t>Guaranteed Outcomes</a:t>
            </a:r>
            <a:endParaRPr/>
          </a:p>
          <a:p>
            <a:pPr indent="-457200" lvl="0" marL="457200" marR="0" rtl="0" algn="just">
              <a:lnSpc>
                <a:spcPct val="110000"/>
              </a:lnSpc>
              <a:spcBef>
                <a:spcPts val="900"/>
              </a:spcBef>
              <a:spcAft>
                <a:spcPts val="0"/>
              </a:spcAft>
              <a:buClr>
                <a:srgbClr val="FF0066"/>
              </a:buClr>
              <a:buSzPts val="1600"/>
              <a:buFont typeface="Calibri"/>
              <a:buAutoNum type="arabicPeriod"/>
            </a:pPr>
            <a:r>
              <a:rPr b="1" i="0" lang="en-US" sz="1600" u="none" cap="none" strike="noStrike">
                <a:solidFill>
                  <a:srgbClr val="FF0066"/>
                </a:solidFill>
                <a:latin typeface="Montserrat"/>
                <a:ea typeface="Montserrat"/>
                <a:cs typeface="Montserrat"/>
                <a:sym typeface="Montserrat"/>
              </a:rPr>
              <a:t>Immutable</a:t>
            </a:r>
            <a:endParaRPr/>
          </a:p>
          <a:p>
            <a:pPr indent="-457200" lvl="0" marL="457200" marR="0" rtl="0" algn="just">
              <a:lnSpc>
                <a:spcPct val="110000"/>
              </a:lnSpc>
              <a:spcBef>
                <a:spcPts val="900"/>
              </a:spcBef>
              <a:spcAft>
                <a:spcPts val="0"/>
              </a:spcAft>
              <a:buClr>
                <a:srgbClr val="FF0066"/>
              </a:buClr>
              <a:buSzPts val="1600"/>
              <a:buFont typeface="Calibri"/>
              <a:buAutoNum type="arabicPeriod"/>
            </a:pPr>
            <a:r>
              <a:rPr b="1" i="0" lang="en-US" sz="1600" u="none" cap="none" strike="noStrike">
                <a:solidFill>
                  <a:srgbClr val="FF0066"/>
                </a:solidFill>
                <a:latin typeface="Montserrat"/>
                <a:ea typeface="Montserrat"/>
                <a:cs typeface="Montserrat"/>
                <a:sym typeface="Montserrat"/>
              </a:rPr>
              <a:t>Distributed </a:t>
            </a:r>
            <a:endParaRPr/>
          </a:p>
          <a:p>
            <a:pPr indent="0" lvl="0" marL="0" marR="0" rtl="0" algn="just">
              <a:lnSpc>
                <a:spcPct val="90000"/>
              </a:lnSpc>
              <a:spcBef>
                <a:spcPts val="1200"/>
              </a:spcBef>
              <a:spcAft>
                <a:spcPts val="0"/>
              </a:spcAft>
              <a:buClr>
                <a:schemeClr val="dk1"/>
              </a:buClr>
              <a:buSzPts val="2200"/>
              <a:buFont typeface="Calibri"/>
              <a:buNone/>
            </a:pPr>
            <a:r>
              <a:t/>
            </a:r>
            <a:endParaRPr b="1" i="0" sz="2200" u="none" cap="none" strike="noStrike">
              <a:solidFill>
                <a:srgbClr val="FF0066"/>
              </a:solidFill>
              <a:latin typeface="Montserrat"/>
              <a:ea typeface="Montserrat"/>
              <a:cs typeface="Montserrat"/>
              <a:sym typeface="Montserrat"/>
            </a:endParaRPr>
          </a:p>
        </p:txBody>
      </p:sp>
      <p:sp>
        <p:nvSpPr>
          <p:cNvPr id="338" name="Google Shape;338;p20"/>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339" name="Google Shape;339;p20"/>
          <p:cNvSpPr txBox="1"/>
          <p:nvPr/>
        </p:nvSpPr>
        <p:spPr>
          <a:xfrm>
            <a:off x="491612" y="420505"/>
            <a:ext cx="10670959"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2.3 Features of smart contracts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343" name="Shape 343"/>
        <p:cNvGrpSpPr/>
        <p:nvPr/>
      </p:nvGrpSpPr>
      <p:grpSpPr>
        <a:xfrm>
          <a:off x="0" y="0"/>
          <a:ext cx="0" cy="0"/>
          <a:chOff x="0" y="0"/>
          <a:chExt cx="0" cy="0"/>
        </a:xfrm>
      </p:grpSpPr>
      <p:sp>
        <p:nvSpPr>
          <p:cNvPr id="344" name="Google Shape;344;p21"/>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345" name="Google Shape;345;p21"/>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346" name="Google Shape;346;p21"/>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347" name="Google Shape;347;p21"/>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348" name="Google Shape;348;p21"/>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349" name="Google Shape;349;p21"/>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350" name="Google Shape;350;p21"/>
          <p:cNvSpPr txBox="1"/>
          <p:nvPr/>
        </p:nvSpPr>
        <p:spPr>
          <a:xfrm>
            <a:off x="452284" y="360239"/>
            <a:ext cx="10670959"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2.4 Creation of an Ethereum Smart Contract</a:t>
            </a:r>
            <a:endParaRPr b="0" i="0" sz="4400" u="none" cap="none" strike="noStrike">
              <a:solidFill>
                <a:srgbClr val="FF0066"/>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pic>
        <p:nvPicPr>
          <p:cNvPr descr="Ethereum Tutorial For Beginners - Ethereum Architecture | Edureka" id="351" name="Google Shape;351;p21"/>
          <p:cNvPicPr preferRelativeResize="0"/>
          <p:nvPr/>
        </p:nvPicPr>
        <p:blipFill rotWithShape="1">
          <a:blip r:embed="rId5">
            <a:alphaModFix/>
          </a:blip>
          <a:srcRect b="0" l="0" r="0" t="0"/>
          <a:stretch/>
        </p:blipFill>
        <p:spPr>
          <a:xfrm>
            <a:off x="3308743" y="1469662"/>
            <a:ext cx="5918642" cy="3334885"/>
          </a:xfrm>
          <a:prstGeom prst="rect">
            <a:avLst/>
          </a:prstGeom>
          <a:noFill/>
          <a:ln>
            <a:noFill/>
          </a:ln>
        </p:spPr>
      </p:pic>
      <p:sp>
        <p:nvSpPr>
          <p:cNvPr id="352" name="Google Shape;352;p21"/>
          <p:cNvSpPr txBox="1"/>
          <p:nvPr/>
        </p:nvSpPr>
        <p:spPr>
          <a:xfrm>
            <a:off x="8117519" y="4682964"/>
            <a:ext cx="609600" cy="235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400"/>
              <a:buFont typeface="Calibri"/>
              <a:buNone/>
            </a:pPr>
            <a:r>
              <a:rPr b="0" baseline="30000" i="0" lang="en-US" sz="1400" u="none" cap="none" strike="noStrike">
                <a:solidFill>
                  <a:srgbClr val="FF0000"/>
                </a:solidFill>
                <a:latin typeface="Calibri"/>
                <a:ea typeface="Calibri"/>
                <a:cs typeface="Calibri"/>
                <a:sym typeface="Calibri"/>
              </a:rPr>
              <a:t>[</a:t>
            </a:r>
            <a:r>
              <a:rPr b="0" baseline="30000" i="0" lang="en-US" sz="1400" u="sng" cap="none" strike="noStrike">
                <a:solidFill>
                  <a:srgbClr val="FF0000"/>
                </a:solidFill>
                <a:latin typeface="Calibri"/>
                <a:ea typeface="Calibri"/>
                <a:cs typeface="Calibri"/>
                <a:sym typeface="Calibri"/>
                <a:hlinkClick r:id="rId6">
                  <a:extLst>
                    <a:ext uri="{A12FA001-AC4F-418D-AE19-62706E023703}">
                      <ahyp:hlinkClr val="tx"/>
                    </a:ext>
                  </a:extLst>
                </a:hlinkClick>
              </a:rPr>
              <a:t>8</a:t>
            </a:r>
            <a:r>
              <a:rPr b="0" baseline="30000" i="0" lang="en-US" sz="1400" u="none" cap="none" strike="noStrike">
                <a:solidFill>
                  <a:srgbClr val="FF0000"/>
                </a:solidFill>
                <a:latin typeface="Calibri"/>
                <a:ea typeface="Calibri"/>
                <a:cs typeface="Calibri"/>
                <a:sym typeface="Calibri"/>
              </a:rPr>
              <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356" name="Shape 356"/>
        <p:cNvGrpSpPr/>
        <p:nvPr/>
      </p:nvGrpSpPr>
      <p:grpSpPr>
        <a:xfrm>
          <a:off x="0" y="0"/>
          <a:ext cx="0" cy="0"/>
          <a:chOff x="0" y="0"/>
          <a:chExt cx="0" cy="0"/>
        </a:xfrm>
      </p:grpSpPr>
      <p:sp>
        <p:nvSpPr>
          <p:cNvPr id="357" name="Google Shape;357;p22"/>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358" name="Google Shape;358;p22"/>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359" name="Google Shape;359;p22"/>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360" name="Google Shape;360;p22"/>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361" name="Google Shape;361;p22"/>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362" name="Google Shape;362;p22"/>
          <p:cNvSpPr txBox="1"/>
          <p:nvPr/>
        </p:nvSpPr>
        <p:spPr>
          <a:xfrm>
            <a:off x="452284" y="360239"/>
            <a:ext cx="10670959"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2.5 Creation of a Smart Contract</a:t>
            </a:r>
            <a:endParaRPr b="0" i="0" sz="4400" u="none" cap="none" strike="noStrike">
              <a:solidFill>
                <a:srgbClr val="FF0066"/>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363" name="Google Shape;363;p22"/>
          <p:cNvSpPr txBox="1"/>
          <p:nvPr/>
        </p:nvSpPr>
        <p:spPr>
          <a:xfrm>
            <a:off x="381000" y="1745103"/>
            <a:ext cx="11248104" cy="14465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The main programming language used for writing Smart Contracts is Solidity. In order to be stored on EVM the contract written with Solidity needs to be encoded into </a:t>
            </a:r>
            <a:r>
              <a:rPr b="1" i="0" lang="en-US" sz="2200" u="none" cap="none" strike="noStrike">
                <a:solidFill>
                  <a:srgbClr val="FF0066"/>
                </a:solidFill>
                <a:latin typeface="Calibri"/>
                <a:ea typeface="Calibri"/>
                <a:cs typeface="Calibri"/>
                <a:sym typeface="Calibri"/>
              </a:rPr>
              <a:t>bytecodes. </a:t>
            </a:r>
            <a:r>
              <a:rPr b="0" i="0" lang="en-US" sz="2200" u="none" cap="none" strike="noStrike">
                <a:solidFill>
                  <a:srgbClr val="FF0066"/>
                </a:solidFill>
                <a:latin typeface="Calibri"/>
                <a:ea typeface="Calibri"/>
                <a:cs typeface="Calibri"/>
                <a:sym typeface="Calibri"/>
              </a:rPr>
              <a:t>This process is being carried out by using the Solidity Compiler “Solc”.</a:t>
            </a:r>
            <a:endParaRPr b="0" i="0" sz="9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By deploying smart contracts, they are made available to users of an Ethereum Network.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367" name="Shape 367"/>
        <p:cNvGrpSpPr/>
        <p:nvPr/>
      </p:nvGrpSpPr>
      <p:grpSpPr>
        <a:xfrm>
          <a:off x="0" y="0"/>
          <a:ext cx="0" cy="0"/>
          <a:chOff x="0" y="0"/>
          <a:chExt cx="0" cy="0"/>
        </a:xfrm>
      </p:grpSpPr>
      <p:sp>
        <p:nvSpPr>
          <p:cNvPr id="368" name="Google Shape;368;p23"/>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369" name="Google Shape;369;p23"/>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370" name="Google Shape;370;p23"/>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371" name="Google Shape;371;p23"/>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372" name="Google Shape;372;p23"/>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373" name="Google Shape;373;p23"/>
          <p:cNvSpPr txBox="1"/>
          <p:nvPr/>
        </p:nvSpPr>
        <p:spPr>
          <a:xfrm>
            <a:off x="452284" y="313586"/>
            <a:ext cx="10670959"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2.5 Creation of a Smart Contract?</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pic>
        <p:nvPicPr>
          <p:cNvPr id="374" name="Google Shape;374;p23"/>
          <p:cNvPicPr preferRelativeResize="0"/>
          <p:nvPr/>
        </p:nvPicPr>
        <p:blipFill rotWithShape="1">
          <a:blip r:embed="rId5">
            <a:alphaModFix/>
          </a:blip>
          <a:srcRect b="0" l="0" r="0" t="0"/>
          <a:stretch/>
        </p:blipFill>
        <p:spPr>
          <a:xfrm>
            <a:off x="3743856" y="1052671"/>
            <a:ext cx="3723744" cy="4466132"/>
          </a:xfrm>
          <a:prstGeom prst="rect">
            <a:avLst/>
          </a:prstGeom>
          <a:noFill/>
          <a:ln>
            <a:noFill/>
          </a:ln>
        </p:spPr>
      </p:pic>
      <p:sp>
        <p:nvSpPr>
          <p:cNvPr id="375" name="Google Shape;375;p23"/>
          <p:cNvSpPr txBox="1"/>
          <p:nvPr/>
        </p:nvSpPr>
        <p:spPr>
          <a:xfrm>
            <a:off x="7010400" y="1204341"/>
            <a:ext cx="609600" cy="235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400"/>
              <a:buFont typeface="Calibri"/>
              <a:buNone/>
            </a:pPr>
            <a:r>
              <a:rPr b="0" baseline="30000" i="0" lang="en-US" sz="1400" u="none" cap="none" strike="noStrike">
                <a:solidFill>
                  <a:srgbClr val="FF0000"/>
                </a:solidFill>
                <a:latin typeface="Calibri"/>
                <a:ea typeface="Calibri"/>
                <a:cs typeface="Calibri"/>
                <a:sym typeface="Calibri"/>
              </a:rPr>
              <a:t>[</a:t>
            </a:r>
            <a:r>
              <a:rPr b="0" baseline="30000" i="0" lang="en-US" sz="1400" u="sng" cap="none" strike="noStrike">
                <a:solidFill>
                  <a:srgbClr val="FF0000"/>
                </a:solidFill>
                <a:latin typeface="Calibri"/>
                <a:ea typeface="Calibri"/>
                <a:cs typeface="Calibri"/>
                <a:sym typeface="Calibri"/>
                <a:hlinkClick r:id="rId6">
                  <a:extLst>
                    <a:ext uri="{A12FA001-AC4F-418D-AE19-62706E023703}">
                      <ahyp:hlinkClr val="tx"/>
                    </a:ext>
                  </a:extLst>
                </a:hlinkClick>
              </a:rPr>
              <a:t>9</a:t>
            </a:r>
            <a:r>
              <a:rPr b="0" baseline="30000" i="0" lang="en-US" sz="1400" u="none" cap="none" strike="noStrike">
                <a:solidFill>
                  <a:srgbClr val="FF0000"/>
                </a:solidFill>
                <a:latin typeface="Calibri"/>
                <a:ea typeface="Calibri"/>
                <a:cs typeface="Calibri"/>
                <a:sym typeface="Calibri"/>
              </a:rPr>
              <a:t>]</a:t>
            </a:r>
            <a:endParaRPr/>
          </a:p>
        </p:txBody>
      </p:sp>
      <p:sp>
        <p:nvSpPr>
          <p:cNvPr id="376" name="Google Shape;376;p23"/>
          <p:cNvSpPr txBox="1"/>
          <p:nvPr/>
        </p:nvSpPr>
        <p:spPr>
          <a:xfrm>
            <a:off x="7855974" y="3029271"/>
            <a:ext cx="287102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800"/>
              <a:buFont typeface="Calibri"/>
              <a:buNone/>
            </a:pPr>
            <a:r>
              <a:rPr b="0" i="0" lang="en-US" sz="1800" u="none" cap="none" strike="noStrike">
                <a:solidFill>
                  <a:srgbClr val="FF0066"/>
                </a:solidFill>
                <a:latin typeface="Calibri"/>
                <a:ea typeface="Calibri"/>
                <a:cs typeface="Calibri"/>
                <a:sym typeface="Calibri"/>
              </a:rPr>
              <a:t>Example of a Smart Contract</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380" name="Shape 380"/>
        <p:cNvGrpSpPr/>
        <p:nvPr/>
      </p:nvGrpSpPr>
      <p:grpSpPr>
        <a:xfrm>
          <a:off x="0" y="0"/>
          <a:ext cx="0" cy="0"/>
          <a:chOff x="0" y="0"/>
          <a:chExt cx="0" cy="0"/>
        </a:xfrm>
      </p:grpSpPr>
      <p:sp>
        <p:nvSpPr>
          <p:cNvPr id="381" name="Google Shape;381;p24"/>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382" name="Google Shape;382;p24"/>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383" name="Google Shape;383;p24"/>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384" name="Google Shape;384;p24"/>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385" name="Google Shape;385;p24"/>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386" name="Google Shape;386;p24"/>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387" name="Google Shape;387;p24"/>
          <p:cNvSpPr txBox="1"/>
          <p:nvPr/>
        </p:nvSpPr>
        <p:spPr>
          <a:xfrm>
            <a:off x="452284" y="360239"/>
            <a:ext cx="10670959"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2.6 How does a Smart Contact work?</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388" name="Google Shape;388;p24"/>
          <p:cNvSpPr txBox="1"/>
          <p:nvPr/>
        </p:nvSpPr>
        <p:spPr>
          <a:xfrm>
            <a:off x="299884" y="1237719"/>
            <a:ext cx="11248104"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A smart contract is a type of Etherum account and, therefore also called Smart Contract account. </a:t>
            </a:r>
            <a:endParaRPr/>
          </a:p>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Smart contact accounts do not have private keys but only public keys. They cannot be controlled by users but run as programmed.</a:t>
            </a:r>
            <a:endParaRPr/>
          </a:p>
          <a:p>
            <a:pPr indent="0" lvl="0" marL="0" marR="0" rtl="0" algn="just">
              <a:lnSpc>
                <a:spcPct val="100000"/>
              </a:lnSpc>
              <a:spcBef>
                <a:spcPts val="0"/>
              </a:spcBef>
              <a:spcAft>
                <a:spcPts val="0"/>
              </a:spcAft>
              <a:buClr>
                <a:schemeClr val="dk1"/>
              </a:buClr>
              <a:buSzPts val="900"/>
              <a:buFont typeface="Calibri"/>
              <a:buNone/>
            </a:pPr>
            <a:r>
              <a:t/>
            </a:r>
            <a:endParaRPr b="0" i="0" sz="9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900"/>
              <a:buFont typeface="Calibri"/>
              <a:buNone/>
            </a:pPr>
            <a:r>
              <a:t/>
            </a:r>
            <a:endParaRPr b="0" i="0" sz="900" u="none" cap="none" strike="noStrike">
              <a:solidFill>
                <a:srgbClr val="FF0066"/>
              </a:solidFill>
              <a:latin typeface="Calibri"/>
              <a:ea typeface="Calibri"/>
              <a:cs typeface="Calibri"/>
              <a:sym typeface="Calibri"/>
            </a:endParaRPr>
          </a:p>
        </p:txBody>
      </p:sp>
      <p:pic>
        <p:nvPicPr>
          <p:cNvPr id="389" name="Google Shape;389;p24"/>
          <p:cNvPicPr preferRelativeResize="0"/>
          <p:nvPr/>
        </p:nvPicPr>
        <p:blipFill rotWithShape="1">
          <a:blip r:embed="rId5">
            <a:alphaModFix/>
          </a:blip>
          <a:srcRect b="0" l="0" r="0" t="0"/>
          <a:stretch/>
        </p:blipFill>
        <p:spPr>
          <a:xfrm>
            <a:off x="2461344" y="2801473"/>
            <a:ext cx="6652837" cy="1729890"/>
          </a:xfrm>
          <a:prstGeom prst="rect">
            <a:avLst/>
          </a:prstGeom>
          <a:noFill/>
          <a:ln>
            <a:noFill/>
          </a:ln>
        </p:spPr>
      </p:pic>
      <p:sp>
        <p:nvSpPr>
          <p:cNvPr id="390" name="Google Shape;390;p24"/>
          <p:cNvSpPr txBox="1"/>
          <p:nvPr/>
        </p:nvSpPr>
        <p:spPr>
          <a:xfrm>
            <a:off x="2616860" y="2921636"/>
            <a:ext cx="609600" cy="235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400"/>
              <a:buFont typeface="Calibri"/>
              <a:buNone/>
            </a:pPr>
            <a:r>
              <a:rPr b="0" baseline="30000" i="0" lang="en-US" sz="1400" u="none" cap="none" strike="noStrike">
                <a:solidFill>
                  <a:srgbClr val="FF0000"/>
                </a:solidFill>
                <a:latin typeface="Calibri"/>
                <a:ea typeface="Calibri"/>
                <a:cs typeface="Calibri"/>
                <a:sym typeface="Calibri"/>
              </a:rPr>
              <a:t>[</a:t>
            </a:r>
            <a:r>
              <a:rPr b="0" baseline="30000" i="0" lang="en-US" sz="1400" u="sng" cap="none" strike="noStrike">
                <a:solidFill>
                  <a:srgbClr val="FF0000"/>
                </a:solidFill>
                <a:latin typeface="Calibri"/>
                <a:ea typeface="Calibri"/>
                <a:cs typeface="Calibri"/>
                <a:sym typeface="Calibri"/>
                <a:hlinkClick r:id="rId6">
                  <a:extLst>
                    <a:ext uri="{A12FA001-AC4F-418D-AE19-62706E023703}">
                      <ahyp:hlinkClr val="tx"/>
                    </a:ext>
                  </a:extLst>
                </a:hlinkClick>
              </a:rPr>
              <a:t>10</a:t>
            </a:r>
            <a:r>
              <a:rPr b="0" baseline="30000" i="0" lang="en-US" sz="1400" u="none" cap="none" strike="noStrike">
                <a:solidFill>
                  <a:srgbClr val="FF0000"/>
                </a:solidFill>
                <a:latin typeface="Calibri"/>
                <a:ea typeface="Calibri"/>
                <a:cs typeface="Calibri"/>
                <a:sym typeface="Calibri"/>
              </a:rPr>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394" name="Shape 394"/>
        <p:cNvGrpSpPr/>
        <p:nvPr/>
      </p:nvGrpSpPr>
      <p:grpSpPr>
        <a:xfrm>
          <a:off x="0" y="0"/>
          <a:ext cx="0" cy="0"/>
          <a:chOff x="0" y="0"/>
          <a:chExt cx="0" cy="0"/>
        </a:xfrm>
      </p:grpSpPr>
      <p:sp>
        <p:nvSpPr>
          <p:cNvPr id="395" name="Google Shape;395;p25"/>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396" name="Google Shape;396;p25"/>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397" name="Google Shape;397;p25"/>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398" name="Google Shape;398;p25"/>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399" name="Google Shape;399;p25"/>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400" name="Google Shape;400;p25"/>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401" name="Google Shape;401;p25"/>
          <p:cNvSpPr txBox="1"/>
          <p:nvPr/>
        </p:nvSpPr>
        <p:spPr>
          <a:xfrm>
            <a:off x="452284" y="360239"/>
            <a:ext cx="10670959"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2.6 How does a Smart Contact work?</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pic>
        <p:nvPicPr>
          <p:cNvPr id="402" name="Google Shape;402;p25"/>
          <p:cNvPicPr preferRelativeResize="0"/>
          <p:nvPr/>
        </p:nvPicPr>
        <p:blipFill rotWithShape="1">
          <a:blip r:embed="rId5">
            <a:alphaModFix/>
          </a:blip>
          <a:srcRect b="0" l="0" r="0" t="0"/>
          <a:stretch/>
        </p:blipFill>
        <p:spPr>
          <a:xfrm>
            <a:off x="2171361" y="1137184"/>
            <a:ext cx="6777362" cy="4290137"/>
          </a:xfrm>
          <a:prstGeom prst="rect">
            <a:avLst/>
          </a:prstGeom>
          <a:noFill/>
          <a:ln>
            <a:noFill/>
          </a:ln>
        </p:spPr>
      </p:pic>
      <p:sp>
        <p:nvSpPr>
          <p:cNvPr id="403" name="Google Shape;403;p25"/>
          <p:cNvSpPr txBox="1"/>
          <p:nvPr/>
        </p:nvSpPr>
        <p:spPr>
          <a:xfrm>
            <a:off x="2095013" y="1174424"/>
            <a:ext cx="609600" cy="235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400"/>
              <a:buFont typeface="Calibri"/>
              <a:buNone/>
            </a:pPr>
            <a:r>
              <a:rPr b="0" baseline="30000" i="0" lang="en-US" sz="1400" u="none" cap="none" strike="noStrike">
                <a:solidFill>
                  <a:srgbClr val="FF0000"/>
                </a:solidFill>
                <a:latin typeface="Calibri"/>
                <a:ea typeface="Calibri"/>
                <a:cs typeface="Calibri"/>
                <a:sym typeface="Calibri"/>
              </a:rPr>
              <a:t>[</a:t>
            </a:r>
            <a:r>
              <a:rPr b="0" baseline="30000" i="0" lang="en-US" sz="1400" u="sng" cap="none" strike="noStrike">
                <a:solidFill>
                  <a:srgbClr val="FF0000"/>
                </a:solidFill>
                <a:latin typeface="Calibri"/>
                <a:ea typeface="Calibri"/>
                <a:cs typeface="Calibri"/>
                <a:sym typeface="Calibri"/>
                <a:hlinkClick r:id="rId6">
                  <a:extLst>
                    <a:ext uri="{A12FA001-AC4F-418D-AE19-62706E023703}">
                      <ahyp:hlinkClr val="tx"/>
                    </a:ext>
                  </a:extLst>
                </a:hlinkClick>
              </a:rPr>
              <a:t>11</a:t>
            </a:r>
            <a:r>
              <a:rPr b="0" baseline="30000" i="0" lang="en-US" sz="1400" u="none" cap="none" strike="noStrike">
                <a:solidFill>
                  <a:srgbClr val="FF0000"/>
                </a:solidFill>
                <a:latin typeface="Calibri"/>
                <a:ea typeface="Calibri"/>
                <a:cs typeface="Calibri"/>
                <a:sym typeface="Calibri"/>
              </a:rPr>
              <a: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407" name="Shape 407"/>
        <p:cNvGrpSpPr/>
        <p:nvPr/>
      </p:nvGrpSpPr>
      <p:grpSpPr>
        <a:xfrm>
          <a:off x="0" y="0"/>
          <a:ext cx="0" cy="0"/>
          <a:chOff x="0" y="0"/>
          <a:chExt cx="0" cy="0"/>
        </a:xfrm>
      </p:grpSpPr>
      <p:sp>
        <p:nvSpPr>
          <p:cNvPr id="408" name="Google Shape;408;p26"/>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409" name="Google Shape;409;p26"/>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410" name="Google Shape;410;p26"/>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411" name="Google Shape;411;p26"/>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412" name="Google Shape;412;p26"/>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413" name="Google Shape;413;p26"/>
          <p:cNvSpPr txBox="1"/>
          <p:nvPr/>
        </p:nvSpPr>
        <p:spPr>
          <a:xfrm>
            <a:off x="644012" y="230494"/>
            <a:ext cx="11248104" cy="1080064"/>
          </a:xfrm>
          <a:prstGeom prst="rect">
            <a:avLst/>
          </a:prstGeom>
          <a:noFill/>
          <a:ln>
            <a:noFill/>
          </a:ln>
        </p:spPr>
        <p:txBody>
          <a:bodyPr anchorCtr="0" anchor="b" bIns="45700" lIns="91425" spcFirstLastPara="1" rIns="91425" wrap="square" tIns="45700">
            <a:normAutofit fontScale="97500"/>
          </a:bodyPr>
          <a:lstStyle/>
          <a:p>
            <a:pPr indent="0" lvl="0" marL="0" marR="0" rtl="0" algn="ctr">
              <a:lnSpc>
                <a:spcPct val="100000"/>
              </a:lnSpc>
              <a:spcBef>
                <a:spcPts val="0"/>
              </a:spcBef>
              <a:spcAft>
                <a:spcPts val="0"/>
              </a:spcAft>
              <a:buClr>
                <a:srgbClr val="FF0066"/>
              </a:buClr>
              <a:buSzPct val="100000"/>
              <a:buFont typeface="Calibri"/>
              <a:buNone/>
            </a:pPr>
            <a:r>
              <a:rPr b="0" i="0" lang="en-US" sz="4400" u="none" cap="none" strike="noStrike">
                <a:solidFill>
                  <a:srgbClr val="FF0066"/>
                </a:solidFill>
                <a:latin typeface="Calibri"/>
                <a:ea typeface="Calibri"/>
                <a:cs typeface="Calibri"/>
                <a:sym typeface="Calibri"/>
              </a:rPr>
              <a:t>2.6 How does a Smart Contract Work? </a:t>
            </a:r>
            <a:endParaRPr b="0" i="0" sz="4400" u="none" cap="none" strike="noStrike">
              <a:solidFill>
                <a:srgbClr val="000000"/>
              </a:solidFill>
              <a:latin typeface="Calibri"/>
              <a:ea typeface="Calibri"/>
              <a:cs typeface="Calibri"/>
              <a:sym typeface="Calibri"/>
            </a:endParaRPr>
          </a:p>
        </p:txBody>
      </p:sp>
      <p:pic>
        <p:nvPicPr>
          <p:cNvPr id="414" name="Google Shape;414;p26"/>
          <p:cNvPicPr preferRelativeResize="0"/>
          <p:nvPr/>
        </p:nvPicPr>
        <p:blipFill rotWithShape="1">
          <a:blip r:embed="rId5">
            <a:alphaModFix/>
          </a:blip>
          <a:srcRect b="0" l="0" r="0" t="0"/>
          <a:stretch/>
        </p:blipFill>
        <p:spPr>
          <a:xfrm>
            <a:off x="381000" y="1482838"/>
            <a:ext cx="6777361" cy="2512389"/>
          </a:xfrm>
          <a:prstGeom prst="rect">
            <a:avLst/>
          </a:prstGeom>
          <a:noFill/>
          <a:ln>
            <a:noFill/>
          </a:ln>
        </p:spPr>
      </p:pic>
      <p:sp>
        <p:nvSpPr>
          <p:cNvPr id="415" name="Google Shape;415;p26"/>
          <p:cNvSpPr txBox="1"/>
          <p:nvPr/>
        </p:nvSpPr>
        <p:spPr>
          <a:xfrm>
            <a:off x="7757288" y="1310558"/>
            <a:ext cx="3739081" cy="44935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Example for Fundraising: </a:t>
            </a:r>
            <a:r>
              <a:rPr b="0" i="1" lang="en-US" sz="2200" u="none" cap="none" strike="noStrike">
                <a:solidFill>
                  <a:srgbClr val="FF0066"/>
                </a:solidFill>
                <a:latin typeface="Calibri"/>
                <a:ea typeface="Calibri"/>
                <a:cs typeface="Calibri"/>
                <a:sym typeface="Calibri"/>
              </a:rPr>
              <a:t>“A smart contract can be programmed so that it holds all the raised money until the goals of the project are met. The donors can transfer the money to the smart contact. Only if the project is fully funded the money will be transferred to the creator of the project. Otherwise, the money will go back to the donors.”</a:t>
            </a:r>
            <a:r>
              <a:rPr b="0" baseline="30000" i="1" lang="en-US" sz="2200" u="none" cap="none" strike="noStrike">
                <a:solidFill>
                  <a:srgbClr val="FF0066"/>
                </a:solidFill>
                <a:latin typeface="Calibri"/>
                <a:ea typeface="Calibri"/>
                <a:cs typeface="Calibri"/>
                <a:sym typeface="Calibri"/>
              </a:rPr>
              <a:t> </a:t>
            </a:r>
            <a:r>
              <a:rPr b="0" baseline="30000" i="0" lang="en-US" sz="2200" u="none" cap="none" strike="noStrike">
                <a:solidFill>
                  <a:srgbClr val="FF0066"/>
                </a:solidFill>
                <a:latin typeface="Calibri"/>
                <a:ea typeface="Calibri"/>
                <a:cs typeface="Calibri"/>
                <a:sym typeface="Calibri"/>
              </a:rPr>
              <a:t>2</a:t>
            </a:r>
            <a:endParaRPr b="0" baseline="30000" i="0" sz="2200" u="none" cap="none" strike="noStrike">
              <a:solidFill>
                <a:srgbClr val="FF0066"/>
              </a:solidFill>
              <a:latin typeface="Calibri"/>
              <a:ea typeface="Calibri"/>
              <a:cs typeface="Calibri"/>
              <a:sym typeface="Calibri"/>
            </a:endParaRPr>
          </a:p>
        </p:txBody>
      </p:sp>
      <p:sp>
        <p:nvSpPr>
          <p:cNvPr id="416" name="Google Shape;416;p26"/>
          <p:cNvSpPr txBox="1"/>
          <p:nvPr/>
        </p:nvSpPr>
        <p:spPr>
          <a:xfrm>
            <a:off x="491612" y="5446722"/>
            <a:ext cx="6096000"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100"/>
              <a:buFont typeface="Calibri"/>
              <a:buNone/>
            </a:pPr>
            <a:r>
              <a:rPr b="0" i="0" lang="en-US" sz="1100" u="none" cap="none" strike="noStrike">
                <a:solidFill>
                  <a:srgbClr val="FF0066"/>
                </a:solidFill>
                <a:latin typeface="Calibri"/>
                <a:ea typeface="Calibri"/>
                <a:cs typeface="Calibri"/>
                <a:sym typeface="Calibri"/>
              </a:rPr>
              <a:t>https://stefano-tempesta.medium.com/smart-contracts-simply-explained-5f5140a24c95</a:t>
            </a:r>
            <a:endParaRPr/>
          </a:p>
        </p:txBody>
      </p:sp>
      <p:sp>
        <p:nvSpPr>
          <p:cNvPr id="417" name="Google Shape;417;p26"/>
          <p:cNvSpPr txBox="1"/>
          <p:nvPr/>
        </p:nvSpPr>
        <p:spPr>
          <a:xfrm>
            <a:off x="1729740" y="1421092"/>
            <a:ext cx="60960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800"/>
              <a:buFont typeface="Calibri"/>
              <a:buNone/>
            </a:pPr>
            <a:r>
              <a:rPr b="0" baseline="30000" i="0" lang="en-US" sz="1800" u="none" cap="none" strike="noStrike">
                <a:solidFill>
                  <a:srgbClr val="FF0000"/>
                </a:solidFill>
                <a:latin typeface="Calibri"/>
                <a:ea typeface="Calibri"/>
                <a:cs typeface="Calibri"/>
                <a:sym typeface="Calibri"/>
              </a:rPr>
              <a:t>[</a:t>
            </a:r>
            <a:r>
              <a:rPr b="0" baseline="30000" i="0" lang="en-US" sz="1400" u="sng" cap="none" strike="noStrike">
                <a:solidFill>
                  <a:srgbClr val="FF0000"/>
                </a:solidFill>
                <a:latin typeface="Calibri"/>
                <a:ea typeface="Calibri"/>
                <a:cs typeface="Calibri"/>
                <a:sym typeface="Calibri"/>
                <a:hlinkClick r:id="rId6">
                  <a:extLst>
                    <a:ext uri="{A12FA001-AC4F-418D-AE19-62706E023703}">
                      <ahyp:hlinkClr val="tx"/>
                    </a:ext>
                  </a:extLst>
                </a:hlinkClick>
              </a:rPr>
              <a:t>12</a:t>
            </a:r>
            <a:r>
              <a:rPr b="0" baseline="30000" i="0" lang="en-US" sz="1800" u="none" cap="none" strike="noStrike">
                <a:solidFill>
                  <a:srgbClr val="FF0000"/>
                </a:solidFill>
                <a:latin typeface="Calibri"/>
                <a:ea typeface="Calibri"/>
                <a:cs typeface="Calibri"/>
                <a:sym typeface="Calibri"/>
              </a:rPr>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421" name="Shape 421"/>
        <p:cNvGrpSpPr/>
        <p:nvPr/>
      </p:nvGrpSpPr>
      <p:grpSpPr>
        <a:xfrm>
          <a:off x="0" y="0"/>
          <a:ext cx="0" cy="0"/>
          <a:chOff x="0" y="0"/>
          <a:chExt cx="0" cy="0"/>
        </a:xfrm>
      </p:grpSpPr>
      <p:sp>
        <p:nvSpPr>
          <p:cNvPr id="422" name="Google Shape;422;p27"/>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423" name="Google Shape;423;p27"/>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424" name="Google Shape;424;p27"/>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425" name="Google Shape;425;p27"/>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426" name="Google Shape;426;p27"/>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427" name="Google Shape;427;p27"/>
          <p:cNvSpPr txBox="1"/>
          <p:nvPr/>
        </p:nvSpPr>
        <p:spPr>
          <a:xfrm>
            <a:off x="644012" y="230494"/>
            <a:ext cx="11248104" cy="1080064"/>
          </a:xfrm>
          <a:prstGeom prst="rect">
            <a:avLst/>
          </a:prstGeom>
          <a:noFill/>
          <a:ln>
            <a:noFill/>
          </a:ln>
        </p:spPr>
        <p:txBody>
          <a:bodyPr anchorCtr="0" anchor="b" bIns="45700" lIns="91425" spcFirstLastPara="1" rIns="91425" wrap="square" tIns="45700">
            <a:normAutofit fontScale="97500"/>
          </a:bodyPr>
          <a:lstStyle/>
          <a:p>
            <a:pPr indent="0" lvl="0" marL="0" marR="0" rtl="0" algn="ctr">
              <a:lnSpc>
                <a:spcPct val="100000"/>
              </a:lnSpc>
              <a:spcBef>
                <a:spcPts val="0"/>
              </a:spcBef>
              <a:spcAft>
                <a:spcPts val="0"/>
              </a:spcAft>
              <a:buClr>
                <a:srgbClr val="FF0066"/>
              </a:buClr>
              <a:buSzPct val="100000"/>
              <a:buFont typeface="Calibri"/>
              <a:buNone/>
            </a:pPr>
            <a:r>
              <a:rPr b="0" i="0" lang="en-US" sz="4400" u="none" cap="none" strike="noStrike">
                <a:solidFill>
                  <a:srgbClr val="FF0066"/>
                </a:solidFill>
                <a:latin typeface="Calibri"/>
                <a:ea typeface="Calibri"/>
                <a:cs typeface="Calibri"/>
                <a:sym typeface="Calibri"/>
              </a:rPr>
              <a:t>2.6 How does a Smart Contract Work?</a:t>
            </a:r>
            <a:endParaRPr b="0" i="0" sz="4400" u="none" cap="none" strike="noStrike">
              <a:solidFill>
                <a:srgbClr val="000000"/>
              </a:solidFill>
              <a:latin typeface="Calibri"/>
              <a:ea typeface="Calibri"/>
              <a:cs typeface="Calibri"/>
              <a:sym typeface="Calibri"/>
            </a:endParaRPr>
          </a:p>
        </p:txBody>
      </p:sp>
      <p:sp>
        <p:nvSpPr>
          <p:cNvPr id="428" name="Google Shape;428;p27"/>
          <p:cNvSpPr txBox="1"/>
          <p:nvPr/>
        </p:nvSpPr>
        <p:spPr>
          <a:xfrm>
            <a:off x="827314" y="1616504"/>
            <a:ext cx="9829800" cy="38164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Example </a:t>
            </a:r>
            <a:r>
              <a:rPr b="0" i="1" lang="en-US" sz="2200" u="none" cap="none" strike="noStrike">
                <a:solidFill>
                  <a:srgbClr val="FF0066"/>
                </a:solidFill>
                <a:latin typeface="Calibri"/>
                <a:ea typeface="Calibri"/>
                <a:cs typeface="Calibri"/>
                <a:sym typeface="Calibri"/>
              </a:rPr>
              <a:t>“Let’s imagine that John wants to buy Mike’s house. This agreement is formed on the Ethereum blockchain using a smart contract. This smart contract contains an agreement between John and Mike.</a:t>
            </a:r>
            <a:endParaRPr/>
          </a:p>
          <a:p>
            <a:pPr indent="0" lvl="0" marL="0" marR="0" rtl="0" algn="just">
              <a:lnSpc>
                <a:spcPct val="100000"/>
              </a:lnSpc>
              <a:spcBef>
                <a:spcPts val="0"/>
              </a:spcBef>
              <a:spcAft>
                <a:spcPts val="0"/>
              </a:spcAft>
              <a:buClr>
                <a:srgbClr val="FF0066"/>
              </a:buClr>
              <a:buSzPts val="2200"/>
              <a:buFont typeface="Calibri"/>
              <a:buNone/>
            </a:pPr>
            <a:r>
              <a:rPr b="0" i="1" lang="en-US" sz="2200" u="none" cap="none" strike="noStrike">
                <a:solidFill>
                  <a:srgbClr val="FF0066"/>
                </a:solidFill>
                <a:latin typeface="Calibri"/>
                <a:ea typeface="Calibri"/>
                <a:cs typeface="Calibri"/>
                <a:sym typeface="Calibri"/>
              </a:rPr>
              <a:t>In the simplest terms, the agreement will look like this: “WHEN John pays Mike 300 Ether, THEN John will receive ownership of the house”.</a:t>
            </a:r>
            <a:endParaRPr/>
          </a:p>
          <a:p>
            <a:pPr indent="0" lvl="0" marL="0" marR="0" rtl="0" algn="just">
              <a:lnSpc>
                <a:spcPct val="100000"/>
              </a:lnSpc>
              <a:spcBef>
                <a:spcPts val="0"/>
              </a:spcBef>
              <a:spcAft>
                <a:spcPts val="0"/>
              </a:spcAft>
              <a:buClr>
                <a:schemeClr val="dk1"/>
              </a:buClr>
              <a:buSzPts val="2200"/>
              <a:buFont typeface="Calibri"/>
              <a:buNone/>
            </a:pPr>
            <a:r>
              <a:t/>
            </a:r>
            <a:endParaRPr b="0" i="1"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rgbClr val="FF0066"/>
              </a:buClr>
              <a:buSzPts val="2200"/>
              <a:buFont typeface="Calibri"/>
              <a:buNone/>
            </a:pPr>
            <a:r>
              <a:rPr b="0" i="1" lang="en-US" sz="2200" u="none" cap="none" strike="noStrike">
                <a:solidFill>
                  <a:srgbClr val="FF0066"/>
                </a:solidFill>
                <a:latin typeface="Calibri"/>
                <a:ea typeface="Calibri"/>
                <a:cs typeface="Calibri"/>
                <a:sym typeface="Calibri"/>
              </a:rPr>
              <a:t>Once this smart contract agreement has been put into place, it cannot be changed — meaning John can feel safe to pay Mike 300 Ether for the house.</a:t>
            </a:r>
            <a:endParaRPr/>
          </a:p>
          <a:p>
            <a:pPr indent="0" lvl="0" marL="0" marR="0" rtl="0" algn="just">
              <a:lnSpc>
                <a:spcPct val="100000"/>
              </a:lnSpc>
              <a:spcBef>
                <a:spcPts val="0"/>
              </a:spcBef>
              <a:spcAft>
                <a:spcPts val="0"/>
              </a:spcAft>
              <a:buClr>
                <a:srgbClr val="FF0066"/>
              </a:buClr>
              <a:buSzPts val="2200"/>
              <a:buFont typeface="Calibri"/>
              <a:buNone/>
            </a:pPr>
            <a:r>
              <a:rPr b="0" i="1" lang="en-US" sz="2200" u="none" cap="none" strike="noStrike">
                <a:solidFill>
                  <a:srgbClr val="FF0066"/>
                </a:solidFill>
                <a:latin typeface="Calibri"/>
                <a:ea typeface="Calibri"/>
                <a:cs typeface="Calibri"/>
                <a:sym typeface="Calibri"/>
              </a:rPr>
              <a:t>Without the use of a smart contract in this scenario, Mike and John would have to pay lots of fees to third-party companies. Including the bank, a lawyer and a house broker.”</a:t>
            </a:r>
            <a:r>
              <a:rPr b="0" baseline="30000" i="1" lang="en-US" sz="2200" u="none" cap="none" strike="noStrike">
                <a:solidFill>
                  <a:srgbClr val="FF0066"/>
                </a:solidFill>
                <a:latin typeface="Calibri"/>
                <a:ea typeface="Calibri"/>
                <a:cs typeface="Calibri"/>
                <a:sym typeface="Calibri"/>
              </a:rPr>
              <a:t> </a:t>
            </a:r>
            <a:r>
              <a:rPr b="0" baseline="30000" i="0" lang="en-US" sz="2200" u="none" cap="none" strike="noStrike">
                <a:solidFill>
                  <a:srgbClr val="FF0066"/>
                </a:solidFill>
                <a:latin typeface="Calibri"/>
                <a:ea typeface="Calibri"/>
                <a:cs typeface="Calibri"/>
                <a:sym typeface="Calibri"/>
              </a:rPr>
              <a:t>3</a:t>
            </a:r>
            <a:endParaRPr/>
          </a:p>
        </p:txBody>
      </p:sp>
      <p:sp>
        <p:nvSpPr>
          <p:cNvPr id="429" name="Google Shape;429;p27"/>
          <p:cNvSpPr txBox="1"/>
          <p:nvPr/>
        </p:nvSpPr>
        <p:spPr>
          <a:xfrm>
            <a:off x="827314" y="5446524"/>
            <a:ext cx="4998720" cy="5386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100"/>
              <a:buFont typeface="Calibri"/>
              <a:buNone/>
            </a:pPr>
            <a:r>
              <a:rPr b="0" i="0" lang="en-US" sz="1100" u="sng" cap="none" strike="noStrike">
                <a:solidFill>
                  <a:srgbClr val="FF0066"/>
                </a:solidFill>
                <a:latin typeface="Calibri"/>
                <a:ea typeface="Calibri"/>
                <a:cs typeface="Calibri"/>
                <a:sym typeface="Calibri"/>
                <a:hlinkClick r:id="rId5">
                  <a:extLst>
                    <a:ext uri="{A12FA001-AC4F-418D-AE19-62706E023703}">
                      <ahyp:hlinkClr val="tx"/>
                    </a:ext>
                  </a:extLst>
                </a:hlinkClick>
              </a:rPr>
              <a:t>3 https://www.bitdegree.org/crypto/tutorials/what-is-a-smart-contract</a:t>
            </a:r>
            <a:endParaRPr b="0" i="0" sz="1100" u="none" cap="none" strike="noStrike">
              <a:solidFill>
                <a:srgbClr val="FF0066"/>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433" name="Shape 433"/>
        <p:cNvGrpSpPr/>
        <p:nvPr/>
      </p:nvGrpSpPr>
      <p:grpSpPr>
        <a:xfrm>
          <a:off x="0" y="0"/>
          <a:ext cx="0" cy="0"/>
          <a:chOff x="0" y="0"/>
          <a:chExt cx="0" cy="0"/>
        </a:xfrm>
      </p:grpSpPr>
      <p:sp>
        <p:nvSpPr>
          <p:cNvPr id="434" name="Google Shape;434;p28"/>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435" name="Google Shape;435;p28"/>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436" name="Google Shape;436;p28"/>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437" name="Google Shape;437;p28"/>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438" name="Google Shape;438;p28"/>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439" name="Google Shape;439;p28"/>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440" name="Google Shape;440;p28"/>
          <p:cNvSpPr txBox="1"/>
          <p:nvPr/>
        </p:nvSpPr>
        <p:spPr>
          <a:xfrm>
            <a:off x="452284" y="360239"/>
            <a:ext cx="10670959"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2.7 Smart Contracts and the Law?</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441" name="Google Shape;441;p28"/>
          <p:cNvSpPr txBox="1"/>
          <p:nvPr/>
        </p:nvSpPr>
        <p:spPr>
          <a:xfrm>
            <a:off x="491612" y="1326382"/>
            <a:ext cx="11248104" cy="283154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There are two types of Smart Contracts: </a:t>
            </a:r>
            <a:endParaRPr/>
          </a:p>
          <a:p>
            <a:pPr indent="-342900" lvl="0" marL="342900" marR="0" rtl="0" algn="just">
              <a:lnSpc>
                <a:spcPct val="100000"/>
              </a:lnSpc>
              <a:spcBef>
                <a:spcPts val="0"/>
              </a:spcBef>
              <a:spcAft>
                <a:spcPts val="0"/>
              </a:spcAft>
              <a:buClr>
                <a:srgbClr val="FF0066"/>
              </a:buClr>
              <a:buSzPts val="2200"/>
              <a:buFont typeface="Arial"/>
              <a:buChar char="•"/>
            </a:pPr>
            <a:r>
              <a:rPr b="0" i="0" lang="en-US" sz="2200" u="none" cap="none" strike="noStrike">
                <a:solidFill>
                  <a:srgbClr val="FF0066"/>
                </a:solidFill>
                <a:latin typeface="Calibri"/>
                <a:ea typeface="Calibri"/>
                <a:cs typeface="Calibri"/>
                <a:sym typeface="Calibri"/>
              </a:rPr>
              <a:t>Smart legal contracts, which are smart contracts on a blockchain that represent - or that would like to represent - a legal contract, along with the issues that involves.</a:t>
            </a:r>
            <a:endParaRPr/>
          </a:p>
          <a:p>
            <a:pPr indent="-203200" lvl="0" marL="342900" marR="0" rtl="0" algn="just">
              <a:lnSpc>
                <a:spcPct val="100000"/>
              </a:lnSpc>
              <a:spcBef>
                <a:spcPts val="0"/>
              </a:spcBef>
              <a:spcAft>
                <a:spcPts val="0"/>
              </a:spcAft>
              <a:buClr>
                <a:schemeClr val="dk1"/>
              </a:buClr>
              <a:buSzPts val="2200"/>
              <a:buFont typeface="Arial"/>
              <a:buNone/>
            </a:pPr>
            <a:r>
              <a:t/>
            </a:r>
            <a:endParaRPr b="0" i="0" sz="2200" u="none" cap="none" strike="noStrike">
              <a:solidFill>
                <a:srgbClr val="FF0066"/>
              </a:solidFill>
              <a:latin typeface="Calibri"/>
              <a:ea typeface="Calibri"/>
              <a:cs typeface="Calibri"/>
              <a:sym typeface="Calibri"/>
            </a:endParaRPr>
          </a:p>
          <a:p>
            <a:pPr indent="-342900" lvl="0" marL="342900" marR="0" rtl="0" algn="just">
              <a:lnSpc>
                <a:spcPct val="100000"/>
              </a:lnSpc>
              <a:spcBef>
                <a:spcPts val="0"/>
              </a:spcBef>
              <a:spcAft>
                <a:spcPts val="0"/>
              </a:spcAft>
              <a:buClr>
                <a:srgbClr val="FF0066"/>
              </a:buClr>
              <a:buSzPts val="2200"/>
              <a:buFont typeface="Arial"/>
              <a:buChar char="•"/>
            </a:pPr>
            <a:r>
              <a:rPr b="0" i="0" lang="en-US" sz="2200" u="none" cap="none" strike="noStrike">
                <a:solidFill>
                  <a:srgbClr val="FF0066"/>
                </a:solidFill>
                <a:latin typeface="Calibri"/>
                <a:ea typeface="Calibri"/>
                <a:cs typeface="Calibri"/>
                <a:sym typeface="Calibri"/>
              </a:rPr>
              <a:t>Smart contracts with legal implications, which are artefacts/constructs based on smart technology that clearly have legal implications.</a:t>
            </a:r>
            <a:endParaRPr/>
          </a:p>
          <a:p>
            <a:pPr indent="0" lvl="0" marL="0" marR="0" rtl="0" algn="just">
              <a:lnSpc>
                <a:spcPct val="100000"/>
              </a:lnSpc>
              <a:spcBef>
                <a:spcPts val="0"/>
              </a:spcBef>
              <a:spcAft>
                <a:spcPts val="0"/>
              </a:spcAft>
              <a:buClr>
                <a:schemeClr val="dk1"/>
              </a:buClr>
              <a:buSzPts val="2400"/>
              <a:buFont typeface="Calibri"/>
              <a:buNone/>
            </a:pPr>
            <a:r>
              <a:t/>
            </a:r>
            <a:endParaRPr b="0" i="0" sz="24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200"/>
              <a:buFont typeface="Calibri"/>
              <a:buNone/>
            </a:pPr>
            <a:r>
              <a:t/>
            </a:r>
            <a:endParaRPr b="0" i="0" sz="2200" u="none" cap="none" strike="noStrike">
              <a:solidFill>
                <a:srgbClr val="FF0066"/>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445" name="Shape 445"/>
        <p:cNvGrpSpPr/>
        <p:nvPr/>
      </p:nvGrpSpPr>
      <p:grpSpPr>
        <a:xfrm>
          <a:off x="0" y="0"/>
          <a:ext cx="0" cy="0"/>
          <a:chOff x="0" y="0"/>
          <a:chExt cx="0" cy="0"/>
        </a:xfrm>
      </p:grpSpPr>
      <p:sp>
        <p:nvSpPr>
          <p:cNvPr id="446" name="Google Shape;446;p29"/>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447" name="Google Shape;447;p29"/>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448" name="Google Shape;448;p29"/>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449" name="Google Shape;449;p29"/>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450" name="Google Shape;450;p29"/>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451" name="Google Shape;451;p29"/>
          <p:cNvSpPr txBox="1"/>
          <p:nvPr/>
        </p:nvSpPr>
        <p:spPr>
          <a:xfrm>
            <a:off x="452284" y="360239"/>
            <a:ext cx="10670959"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lang="en-US" sz="4400">
                <a:solidFill>
                  <a:srgbClr val="FF0066"/>
                </a:solidFill>
                <a:latin typeface="Calibri"/>
                <a:ea typeface="Calibri"/>
                <a:cs typeface="Calibri"/>
                <a:sym typeface="Calibri"/>
              </a:rPr>
              <a:t>3</a:t>
            </a:r>
            <a:r>
              <a:rPr b="0" i="0" lang="en-US" sz="4400" u="none" cap="none" strike="noStrike">
                <a:solidFill>
                  <a:srgbClr val="FF0066"/>
                </a:solidFill>
                <a:latin typeface="Calibri"/>
                <a:ea typeface="Calibri"/>
                <a:cs typeface="Calibri"/>
                <a:sym typeface="Calibri"/>
              </a:rPr>
              <a:t>. Decentralised Applications (Dapp</a:t>
            </a:r>
            <a:r>
              <a:rPr lang="en-US" sz="4400">
                <a:solidFill>
                  <a:srgbClr val="FF0066"/>
                </a:solidFill>
                <a:latin typeface="Calibri"/>
                <a:ea typeface="Calibri"/>
                <a:cs typeface="Calibri"/>
                <a:sym typeface="Calibri"/>
              </a:rPr>
              <a:t>)</a:t>
            </a:r>
            <a:endParaRPr b="0" i="0" sz="4400" u="none" cap="none" strike="noStrike">
              <a:solidFill>
                <a:srgbClr val="FF0066"/>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452" name="Google Shape;452;p29"/>
          <p:cNvSpPr txBox="1"/>
          <p:nvPr/>
        </p:nvSpPr>
        <p:spPr>
          <a:xfrm>
            <a:off x="491612" y="1326382"/>
            <a:ext cx="6400722" cy="415498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200" u="none" cap="none" strike="noStrike">
                <a:solidFill>
                  <a:srgbClr val="FF0066"/>
                </a:solidFill>
                <a:latin typeface="Calibri"/>
                <a:ea typeface="Calibri"/>
                <a:cs typeface="Calibri"/>
                <a:sym typeface="Calibri"/>
              </a:rPr>
              <a:t>Dapp </a:t>
            </a:r>
            <a:r>
              <a:rPr i="0" lang="en-US" sz="2200" u="none" cap="none" strike="noStrike">
                <a:solidFill>
                  <a:srgbClr val="FF0066"/>
                </a:solidFill>
                <a:latin typeface="Calibri"/>
                <a:ea typeface="Calibri"/>
                <a:cs typeface="Calibri"/>
                <a:sym typeface="Calibri"/>
              </a:rPr>
              <a:t>(“</a:t>
            </a:r>
            <a:r>
              <a:rPr lang="en-US" sz="2200">
                <a:solidFill>
                  <a:srgbClr val="FF0066"/>
                </a:solidFill>
                <a:latin typeface="Calibri"/>
                <a:ea typeface="Calibri"/>
                <a:cs typeface="Calibri"/>
                <a:sym typeface="Calibri"/>
              </a:rPr>
              <a:t>Decentralized Application”) refers to a type of applications based on a decentralised network.</a:t>
            </a:r>
            <a:endParaRPr/>
          </a:p>
          <a:p>
            <a:pPr indent="0" lvl="0" marL="0" marR="0" rtl="0" algn="just">
              <a:lnSpc>
                <a:spcPct val="100000"/>
              </a:lnSpc>
              <a:spcBef>
                <a:spcPts val="0"/>
              </a:spcBef>
              <a:spcAft>
                <a:spcPts val="0"/>
              </a:spcAft>
              <a:buClr>
                <a:srgbClr val="FF0066"/>
              </a:buClr>
              <a:buSzPts val="2200"/>
              <a:buFont typeface="Calibri"/>
              <a:buNone/>
            </a:pPr>
            <a:r>
              <a:rPr i="0" lang="en-US" sz="2200" u="none" cap="none" strike="noStrike">
                <a:solidFill>
                  <a:srgbClr val="FF0066"/>
                </a:solidFill>
                <a:latin typeface="Calibri"/>
                <a:ea typeface="Calibri"/>
                <a:cs typeface="Calibri"/>
                <a:sym typeface="Calibri"/>
              </a:rPr>
              <a:t>Dapps</a:t>
            </a:r>
            <a:r>
              <a:rPr lang="en-US" sz="2200">
                <a:solidFill>
                  <a:srgbClr val="FF0066"/>
                </a:solidFill>
                <a:latin typeface="Calibri"/>
                <a:ea typeface="Calibri"/>
                <a:cs typeface="Calibri"/>
                <a:sym typeface="Calibri"/>
              </a:rPr>
              <a:t> </a:t>
            </a:r>
            <a:r>
              <a:rPr i="0" lang="en-US" sz="2200" u="none" cap="none" strike="noStrike">
                <a:solidFill>
                  <a:srgbClr val="FF0066"/>
                </a:solidFill>
                <a:latin typeface="Calibri"/>
                <a:ea typeface="Calibri"/>
                <a:cs typeface="Calibri"/>
                <a:sym typeface="Calibri"/>
              </a:rPr>
              <a:t>use the Ethereum blockchain for data storage and smart contracts for their app logic. Plus, once on the Ethereum network, nobody can change them. </a:t>
            </a:r>
            <a:endParaRPr/>
          </a:p>
          <a:p>
            <a:pPr indent="0" lvl="0" marL="0" marR="0" rtl="0" algn="just">
              <a:lnSpc>
                <a:spcPct val="100000"/>
              </a:lnSpc>
              <a:spcBef>
                <a:spcPts val="0"/>
              </a:spcBef>
              <a:spcAft>
                <a:spcPts val="0"/>
              </a:spcAft>
              <a:buClr>
                <a:schemeClr val="dk1"/>
              </a:buClr>
              <a:buSzPts val="2200"/>
              <a:buFont typeface="Calibri"/>
              <a:buNone/>
            </a:pPr>
            <a:r>
              <a:t/>
            </a:r>
            <a:endParaRPr sz="2200">
              <a:solidFill>
                <a:srgbClr val="FF0066"/>
              </a:solidFill>
              <a:latin typeface="Calibri"/>
              <a:ea typeface="Calibri"/>
              <a:cs typeface="Calibri"/>
              <a:sym typeface="Calibri"/>
            </a:endParaRPr>
          </a:p>
          <a:p>
            <a:pPr indent="0" lvl="0" marL="0" marR="0" rtl="0" algn="just">
              <a:spcBef>
                <a:spcPts val="0"/>
              </a:spcBef>
              <a:spcAft>
                <a:spcPts val="0"/>
              </a:spcAft>
              <a:buNone/>
            </a:pPr>
            <a:r>
              <a:rPr lang="en-US" sz="2200">
                <a:solidFill>
                  <a:srgbClr val="FF0066"/>
                </a:solidFill>
                <a:latin typeface="Calibri"/>
                <a:ea typeface="Calibri"/>
                <a:cs typeface="Calibri"/>
                <a:sym typeface="Calibri"/>
              </a:rPr>
              <a:t>The Dapps, as any traditional application, have three basic structures, and namely: frontend, backend and data storage level. </a:t>
            </a:r>
            <a:endParaRPr/>
          </a:p>
          <a:p>
            <a:pPr indent="0" lvl="0" marL="0" marR="0" rtl="0" algn="just">
              <a:lnSpc>
                <a:spcPct val="100000"/>
              </a:lnSpc>
              <a:spcBef>
                <a:spcPts val="0"/>
              </a:spcBef>
              <a:spcAft>
                <a:spcPts val="0"/>
              </a:spcAft>
              <a:buClr>
                <a:schemeClr val="dk1"/>
              </a:buClr>
              <a:buSzPts val="2200"/>
              <a:buFont typeface="Calibri"/>
              <a:buNone/>
            </a:pPr>
            <a:r>
              <a:t/>
            </a:r>
            <a:endParaRPr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rgbClr val="FF0066"/>
              </a:buClr>
              <a:buSzPts val="2200"/>
              <a:buFont typeface="Calibri"/>
              <a:buNone/>
            </a:pPr>
            <a:r>
              <a:rPr i="0" lang="en-US" sz="2200" u="none" cap="none" strike="noStrike">
                <a:solidFill>
                  <a:srgbClr val="FF0066"/>
                </a:solidFill>
                <a:latin typeface="Calibri"/>
                <a:ea typeface="Calibri"/>
                <a:cs typeface="Calibri"/>
                <a:sym typeface="Calibri"/>
              </a:rPr>
              <a:t>They are </a:t>
            </a:r>
            <a:r>
              <a:rPr i="1" lang="en-US" sz="2200" u="none" cap="none" strike="noStrike">
                <a:solidFill>
                  <a:srgbClr val="FF0066"/>
                </a:solidFill>
                <a:latin typeface="Calibri"/>
                <a:ea typeface="Calibri"/>
                <a:cs typeface="Calibri"/>
                <a:sym typeface="Calibri"/>
              </a:rPr>
              <a:t>d</a:t>
            </a:r>
            <a:r>
              <a:rPr i="1" lang="en-US" sz="2200">
                <a:solidFill>
                  <a:srgbClr val="FF0066"/>
                </a:solidFill>
                <a:latin typeface="Calibri"/>
                <a:ea typeface="Calibri"/>
                <a:cs typeface="Calibri"/>
                <a:sym typeface="Calibri"/>
              </a:rPr>
              <a:t>ecentralized, deterministic, t</a:t>
            </a:r>
            <a:r>
              <a:rPr i="1" lang="en-US" sz="2200" u="none" cap="none" strike="noStrike">
                <a:solidFill>
                  <a:srgbClr val="FF0066"/>
                </a:solidFill>
                <a:latin typeface="Calibri"/>
                <a:ea typeface="Calibri"/>
                <a:cs typeface="Calibri"/>
                <a:sym typeface="Calibri"/>
              </a:rPr>
              <a:t>uring complete </a:t>
            </a:r>
            <a:r>
              <a:rPr lang="en-US" sz="2200">
                <a:solidFill>
                  <a:srgbClr val="FF0066"/>
                </a:solidFill>
                <a:latin typeface="Calibri"/>
                <a:ea typeface="Calibri"/>
                <a:cs typeface="Calibri"/>
                <a:sym typeface="Calibri"/>
              </a:rPr>
              <a:t>and</a:t>
            </a:r>
            <a:r>
              <a:rPr i="1" lang="en-US" sz="2200">
                <a:solidFill>
                  <a:srgbClr val="FF0066"/>
                </a:solidFill>
                <a:latin typeface="Calibri"/>
                <a:ea typeface="Calibri"/>
                <a:cs typeface="Calibri"/>
                <a:sym typeface="Calibri"/>
              </a:rPr>
              <a:t> is</a:t>
            </a:r>
            <a:r>
              <a:rPr i="1" lang="en-US" sz="2200" u="none" cap="none" strike="noStrike">
                <a:solidFill>
                  <a:srgbClr val="FF0066"/>
                </a:solidFill>
                <a:latin typeface="Calibri"/>
                <a:ea typeface="Calibri"/>
                <a:cs typeface="Calibri"/>
                <a:sym typeface="Calibri"/>
              </a:rPr>
              <a:t>olated</a:t>
            </a:r>
            <a:r>
              <a:rPr b="1" i="0" lang="en-US" sz="2200" u="none" cap="none" strike="noStrike">
                <a:solidFill>
                  <a:srgbClr val="FF0066"/>
                </a:solidFill>
                <a:latin typeface="Calibri"/>
                <a:ea typeface="Calibri"/>
                <a:cs typeface="Calibri"/>
                <a:sym typeface="Calibri"/>
              </a:rPr>
              <a:t>. </a:t>
            </a:r>
            <a:endParaRPr i="0" sz="2200" u="none" cap="none" strike="noStrike">
              <a:solidFill>
                <a:srgbClr val="FF0066"/>
              </a:solidFill>
              <a:latin typeface="Calibri"/>
              <a:ea typeface="Calibri"/>
              <a:cs typeface="Calibri"/>
              <a:sym typeface="Calibri"/>
            </a:endParaRPr>
          </a:p>
        </p:txBody>
      </p:sp>
      <p:pic>
        <p:nvPicPr>
          <p:cNvPr descr="Illustration of a doge using a computer" id="453" name="Google Shape;453;p29"/>
          <p:cNvPicPr preferRelativeResize="0"/>
          <p:nvPr/>
        </p:nvPicPr>
        <p:blipFill rotWithShape="1">
          <a:blip r:embed="rId5">
            <a:alphaModFix/>
          </a:blip>
          <a:srcRect b="0" l="0" r="0" t="0"/>
          <a:stretch/>
        </p:blipFill>
        <p:spPr>
          <a:xfrm>
            <a:off x="6931662" y="1642599"/>
            <a:ext cx="4953778" cy="3548620"/>
          </a:xfrm>
          <a:prstGeom prst="rect">
            <a:avLst/>
          </a:prstGeom>
          <a:noFill/>
          <a:ln>
            <a:noFill/>
          </a:ln>
        </p:spPr>
      </p:pic>
      <p:sp>
        <p:nvSpPr>
          <p:cNvPr id="454" name="Google Shape;454;p29"/>
          <p:cNvSpPr txBox="1"/>
          <p:nvPr/>
        </p:nvSpPr>
        <p:spPr>
          <a:xfrm>
            <a:off x="11123243" y="3091719"/>
            <a:ext cx="4968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66"/>
                </a:solidFill>
                <a:latin typeface="Calibri"/>
                <a:ea typeface="Calibri"/>
                <a:cs typeface="Calibri"/>
                <a:sym typeface="Calibri"/>
              </a:rPr>
              <a:t>[</a:t>
            </a:r>
            <a:r>
              <a:rPr lang="en-US" sz="1400" u="sng">
                <a:solidFill>
                  <a:srgbClr val="FF0066"/>
                </a:solidFill>
                <a:latin typeface="Calibri"/>
                <a:ea typeface="Calibri"/>
                <a:cs typeface="Calibri"/>
                <a:sym typeface="Calibri"/>
                <a:hlinkClick r:id="rId6">
                  <a:extLst>
                    <a:ext uri="{A12FA001-AC4F-418D-AE19-62706E023703}">
                      <ahyp:hlinkClr val="tx"/>
                    </a:ext>
                  </a:extLst>
                </a:hlinkClick>
              </a:rPr>
              <a:t>13</a:t>
            </a:r>
            <a:r>
              <a:rPr lang="en-US" sz="1400">
                <a:solidFill>
                  <a:srgbClr val="FF0066"/>
                </a:solidFill>
                <a:latin typeface="Calibri"/>
                <a:ea typeface="Calibri"/>
                <a:cs typeface="Calibri"/>
                <a:sym typeface="Calibri"/>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107" name="Shape 107"/>
        <p:cNvGrpSpPr/>
        <p:nvPr/>
      </p:nvGrpSpPr>
      <p:grpSpPr>
        <a:xfrm>
          <a:off x="0" y="0"/>
          <a:ext cx="0" cy="0"/>
          <a:chOff x="0" y="0"/>
          <a:chExt cx="0" cy="0"/>
        </a:xfrm>
      </p:grpSpPr>
      <p:sp>
        <p:nvSpPr>
          <p:cNvPr id="108" name="Google Shape;108;p3"/>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109" name="Google Shape;109;p3"/>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110" name="Google Shape;110;p3"/>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111" name="Google Shape;111;p3"/>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112" name="Google Shape;112;p3"/>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113" name="Google Shape;113;p3"/>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114" name="Google Shape;114;p3"/>
          <p:cNvSpPr txBox="1"/>
          <p:nvPr/>
        </p:nvSpPr>
        <p:spPr>
          <a:xfrm>
            <a:off x="452284" y="360239"/>
            <a:ext cx="10670959"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800"/>
              <a:buFont typeface="Calibri"/>
              <a:buNone/>
            </a:pPr>
            <a:r>
              <a:rPr b="0" i="0" lang="en-US" sz="4800" u="none" cap="none" strike="noStrike">
                <a:solidFill>
                  <a:srgbClr val="FF0066"/>
                </a:solidFill>
                <a:latin typeface="Calibri"/>
                <a:ea typeface="Calibri"/>
                <a:cs typeface="Calibri"/>
                <a:sym typeface="Calibri"/>
              </a:rPr>
              <a:t>Summary</a:t>
            </a:r>
            <a:endParaRPr b="0" i="0" sz="4400" u="none" cap="none" strike="noStrike">
              <a:solidFill>
                <a:srgbClr val="FF0066"/>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15" name="Google Shape;115;p3"/>
          <p:cNvSpPr txBox="1"/>
          <p:nvPr/>
        </p:nvSpPr>
        <p:spPr>
          <a:xfrm>
            <a:off x="1629169" y="1182231"/>
            <a:ext cx="8391131" cy="5164362"/>
          </a:xfrm>
          <a:prstGeom prst="rect">
            <a:avLst/>
          </a:prstGeom>
          <a:noFill/>
          <a:ln>
            <a:noFill/>
          </a:ln>
        </p:spPr>
        <p:txBody>
          <a:bodyPr anchorCtr="0" anchor="t" bIns="45700" lIns="91425" spcFirstLastPara="1" rIns="91425" wrap="square" tIns="45700">
            <a:spAutoFit/>
          </a:bodyPr>
          <a:lstStyle/>
          <a:p>
            <a:pPr indent="0" lvl="0" marL="447675" marR="0" rtl="0" algn="l">
              <a:lnSpc>
                <a:spcPct val="15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2.4 Creation of an Ethereum Smart Contract</a:t>
            </a:r>
            <a:endParaRPr/>
          </a:p>
          <a:p>
            <a:pPr indent="0" lvl="0" marL="447675" marR="0" rtl="0" algn="l">
              <a:lnSpc>
                <a:spcPct val="15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2.5 How does a Smart Contract work?</a:t>
            </a:r>
            <a:endParaRPr/>
          </a:p>
          <a:p>
            <a:pPr indent="0" lvl="0" marL="447675" marR="0" rtl="0" algn="l">
              <a:lnSpc>
                <a:spcPct val="15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2.7. Smart Contracts and the Law </a:t>
            </a:r>
            <a:endParaRPr/>
          </a:p>
          <a:p>
            <a:pPr indent="0" lvl="0" marL="0" marR="0" rtl="0" algn="l">
              <a:lnSpc>
                <a:spcPct val="15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3. Decentralized applications (Dapps)</a:t>
            </a:r>
            <a:endParaRPr b="0" i="0" sz="22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4. Gas &amp; Fees</a:t>
            </a:r>
            <a:endParaRPr b="0" i="0" sz="22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5. Decentralized autonomous organizations (DAOs)</a:t>
            </a:r>
            <a:endParaRPr b="0" i="0" sz="22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6. The DAO attack</a:t>
            </a:r>
            <a:endParaRPr/>
          </a:p>
          <a:p>
            <a:pPr indent="0" lvl="0" marL="0" marR="0" rtl="0" algn="l">
              <a:lnSpc>
                <a:spcPct val="150000"/>
              </a:lnSpc>
              <a:spcBef>
                <a:spcPts val="0"/>
              </a:spcBef>
              <a:spcAft>
                <a:spcPts val="0"/>
              </a:spcAft>
              <a:buNone/>
            </a:pPr>
            <a:r>
              <a:rPr b="0" i="0" lang="en-US" sz="2200" u="none" cap="none" strike="noStrike">
                <a:solidFill>
                  <a:srgbClr val="FF0066"/>
                </a:solidFill>
                <a:latin typeface="Calibri"/>
                <a:ea typeface="Calibri"/>
                <a:cs typeface="Calibri"/>
                <a:sym typeface="Calibri"/>
              </a:rPr>
              <a:t>7. Forks</a:t>
            </a:r>
            <a:endParaRPr/>
          </a:p>
          <a:p>
            <a:pPr indent="0" lvl="0" marL="452438" marR="0" rtl="0" algn="l">
              <a:lnSpc>
                <a:spcPct val="150000"/>
              </a:lnSpc>
              <a:spcBef>
                <a:spcPts val="0"/>
              </a:spcBef>
              <a:spcAft>
                <a:spcPts val="0"/>
              </a:spcAft>
              <a:buClr>
                <a:srgbClr val="FF0066"/>
              </a:buClr>
              <a:buSzPts val="2200"/>
              <a:buFont typeface="Calibri"/>
              <a:buNone/>
            </a:pPr>
            <a:r>
              <a:rPr lang="en-US" sz="2200">
                <a:solidFill>
                  <a:srgbClr val="FF0066"/>
                </a:solidFill>
                <a:latin typeface="Calibri"/>
                <a:ea typeface="Calibri"/>
                <a:cs typeface="Calibri"/>
                <a:sym typeface="Calibri"/>
              </a:rPr>
              <a:t>7.1 Soft Forks</a:t>
            </a:r>
            <a:endParaRPr b="0" i="0" sz="2200" u="none" cap="none" strike="noStrike">
              <a:solidFill>
                <a:srgbClr val="FF0066"/>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2200"/>
              <a:buFont typeface="Calibri"/>
              <a:buNone/>
            </a:pPr>
            <a:r>
              <a:t/>
            </a:r>
            <a:endParaRPr b="0" i="0" sz="2200" u="none" cap="none" strike="noStrik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458" name="Shape 458"/>
        <p:cNvGrpSpPr/>
        <p:nvPr/>
      </p:nvGrpSpPr>
      <p:grpSpPr>
        <a:xfrm>
          <a:off x="0" y="0"/>
          <a:ext cx="0" cy="0"/>
          <a:chOff x="0" y="0"/>
          <a:chExt cx="0" cy="0"/>
        </a:xfrm>
      </p:grpSpPr>
      <p:sp>
        <p:nvSpPr>
          <p:cNvPr id="459" name="Google Shape;459;p30"/>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460" name="Google Shape;460;p30"/>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461" name="Google Shape;461;p30"/>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462" name="Google Shape;462;p30"/>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463" name="Google Shape;463;p30"/>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464" name="Google Shape;464;p30"/>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465" name="Google Shape;465;p30"/>
          <p:cNvSpPr txBox="1"/>
          <p:nvPr/>
        </p:nvSpPr>
        <p:spPr>
          <a:xfrm>
            <a:off x="452284" y="360239"/>
            <a:ext cx="10670959"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4. Gas &amp; Fees</a:t>
            </a:r>
            <a:endParaRPr b="0" i="0" sz="4400" u="none" cap="none" strike="noStrike">
              <a:solidFill>
                <a:srgbClr val="FF0066"/>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466" name="Google Shape;466;p30"/>
          <p:cNvSpPr txBox="1"/>
          <p:nvPr/>
        </p:nvSpPr>
        <p:spPr>
          <a:xfrm>
            <a:off x="491612" y="1326382"/>
            <a:ext cx="11248104" cy="449353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200">
                <a:solidFill>
                  <a:srgbClr val="FF0066"/>
                </a:solidFill>
                <a:latin typeface="Calibri"/>
                <a:ea typeface="Calibri"/>
                <a:cs typeface="Calibri"/>
                <a:sym typeface="Calibri"/>
              </a:rPr>
              <a:t>Each operation on the chain requires a fee in order to be executed: “</a:t>
            </a:r>
            <a:r>
              <a:rPr b="1" lang="en-US" sz="2200">
                <a:solidFill>
                  <a:srgbClr val="FF0066"/>
                </a:solidFill>
                <a:latin typeface="Calibri"/>
                <a:ea typeface="Calibri"/>
                <a:cs typeface="Calibri"/>
                <a:sym typeface="Calibri"/>
              </a:rPr>
              <a:t>GAS</a:t>
            </a:r>
            <a:r>
              <a:rPr lang="en-US" sz="2200">
                <a:solidFill>
                  <a:srgbClr val="FF0066"/>
                </a:solidFill>
                <a:latin typeface="Calibri"/>
                <a:ea typeface="Calibri"/>
                <a:cs typeface="Calibri"/>
                <a:sym typeface="Calibri"/>
              </a:rPr>
              <a:t>” is the fee needed by Ethereum. G</a:t>
            </a:r>
            <a:r>
              <a:rPr b="0" i="0" lang="en-US" sz="2200" u="none" cap="none" strike="noStrike">
                <a:solidFill>
                  <a:srgbClr val="FF0066"/>
                </a:solidFill>
                <a:latin typeface="Calibri"/>
                <a:ea typeface="Calibri"/>
                <a:cs typeface="Calibri"/>
                <a:sym typeface="Calibri"/>
              </a:rPr>
              <a:t>as fees guarantees a secure network, preventing actors from spamming it</a:t>
            </a:r>
            <a:r>
              <a:rPr lang="en-US" sz="2200">
                <a:solidFill>
                  <a:srgbClr val="FF0066"/>
                </a:solidFill>
                <a:latin typeface="Calibri"/>
                <a:ea typeface="Calibri"/>
                <a:cs typeface="Calibri"/>
                <a:sym typeface="Calibri"/>
              </a:rPr>
              <a:t>. Furthermore, for the purpose of avoiding computational wastage in code (such as loops), a limit to how many computational steps of code execution it can use is set. </a:t>
            </a:r>
            <a:endParaRPr/>
          </a:p>
          <a:p>
            <a:pPr indent="0" lvl="0" marL="0" marR="0" rtl="0" algn="just">
              <a:lnSpc>
                <a:spcPct val="100000"/>
              </a:lnSpc>
              <a:spcBef>
                <a:spcPts val="0"/>
              </a:spcBef>
              <a:spcAft>
                <a:spcPts val="0"/>
              </a:spcAft>
              <a:buClr>
                <a:schemeClr val="dk1"/>
              </a:buClr>
              <a:buSzPts val="2200"/>
              <a:buFont typeface="Calibri"/>
              <a:buNone/>
            </a:pPr>
            <a:r>
              <a:t/>
            </a:r>
            <a:endParaRPr b="0"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Example: A has to pay B 1 ETH, the gas limit in this transaction is 21,000 units and </a:t>
            </a:r>
            <a:r>
              <a:rPr lang="en-US" sz="2200">
                <a:solidFill>
                  <a:srgbClr val="FF0066"/>
                </a:solidFill>
                <a:latin typeface="Calibri"/>
                <a:ea typeface="Calibri"/>
                <a:cs typeface="Calibri"/>
                <a:sym typeface="Calibri"/>
              </a:rPr>
              <a:t>t</a:t>
            </a:r>
            <a:r>
              <a:rPr b="0" i="0" lang="en-US" sz="2200" u="none" cap="none" strike="noStrike">
                <a:solidFill>
                  <a:srgbClr val="FF0066"/>
                </a:solidFill>
                <a:latin typeface="Calibri"/>
                <a:ea typeface="Calibri"/>
                <a:cs typeface="Calibri"/>
                <a:sym typeface="Calibri"/>
              </a:rPr>
              <a:t>he gas price is 200 gwei. </a:t>
            </a:r>
            <a:endParaRPr/>
          </a:p>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Total fee to be paid: </a:t>
            </a:r>
            <a:r>
              <a:rPr b="0" i="1" lang="en-US" sz="2200" u="none" cap="none" strike="noStrike">
                <a:solidFill>
                  <a:srgbClr val="FF0066"/>
                </a:solidFill>
                <a:latin typeface="Calibri"/>
                <a:ea typeface="Calibri"/>
                <a:cs typeface="Calibri"/>
                <a:sym typeface="Calibri"/>
              </a:rPr>
              <a:t>Gas units limit </a:t>
            </a:r>
            <a:r>
              <a:rPr i="1" lang="en-US" sz="2200">
                <a:solidFill>
                  <a:srgbClr val="FF0066"/>
                </a:solidFill>
                <a:latin typeface="Calibri"/>
                <a:ea typeface="Calibri"/>
                <a:cs typeface="Calibri"/>
                <a:sym typeface="Calibri"/>
              </a:rPr>
              <a:t>*</a:t>
            </a:r>
            <a:r>
              <a:rPr b="0" i="1" lang="en-US" sz="2200" u="none" cap="none" strike="noStrike">
                <a:solidFill>
                  <a:srgbClr val="FF0066"/>
                </a:solidFill>
                <a:latin typeface="Calibri"/>
                <a:ea typeface="Calibri"/>
                <a:cs typeface="Calibri"/>
                <a:sym typeface="Calibri"/>
              </a:rPr>
              <a:t> Gas price per unit</a:t>
            </a:r>
            <a:r>
              <a:rPr b="0" i="0" lang="en-US" sz="2200" u="none" cap="none" strike="noStrike">
                <a:solidFill>
                  <a:srgbClr val="FF0066"/>
                </a:solidFill>
                <a:latin typeface="Calibri"/>
                <a:ea typeface="Calibri"/>
                <a:cs typeface="Calibri"/>
                <a:sym typeface="Calibri"/>
              </a:rPr>
              <a:t> = 21,000 * 200 = 4,200,000 gwei 🡪 0.0042 ETH</a:t>
            </a:r>
            <a:endParaRPr/>
          </a:p>
          <a:p>
            <a:pPr indent="-342900" lvl="0" marL="342900" marR="0" rtl="0" algn="just">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A sends the money, 1.0042 ETH will be deducted from A’s account</a:t>
            </a:r>
            <a:endParaRPr/>
          </a:p>
          <a:p>
            <a:pPr indent="-342900" lvl="0" marL="342900" marR="0" rtl="0" algn="just">
              <a:spcBef>
                <a:spcPts val="0"/>
              </a:spcBef>
              <a:spcAft>
                <a:spcPts val="0"/>
              </a:spcAft>
              <a:buClr>
                <a:srgbClr val="FF0066"/>
              </a:buClr>
              <a:buSzPts val="2200"/>
              <a:buFont typeface="Arial"/>
              <a:buChar char="•"/>
            </a:pPr>
            <a:r>
              <a:rPr b="0" i="0" lang="en-US" sz="2200" u="none" cap="none" strike="noStrike">
                <a:solidFill>
                  <a:srgbClr val="FF0066"/>
                </a:solidFill>
                <a:latin typeface="Calibri"/>
                <a:ea typeface="Calibri"/>
                <a:cs typeface="Calibri"/>
                <a:sym typeface="Calibri"/>
              </a:rPr>
              <a:t>B receives 1 ETH</a:t>
            </a:r>
            <a:endParaRPr/>
          </a:p>
          <a:p>
            <a:pPr indent="-342900" lvl="0" marL="342900" marR="0" rtl="0" algn="just">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Miner gets 0.0042 ETH</a:t>
            </a:r>
            <a:endParaRPr b="0"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200"/>
              <a:buFont typeface="Calibri"/>
              <a:buNone/>
            </a:pPr>
            <a:r>
              <a:t/>
            </a:r>
            <a:endParaRPr sz="2200">
              <a:solidFill>
                <a:srgbClr val="FF0066"/>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470" name="Shape 470"/>
        <p:cNvGrpSpPr/>
        <p:nvPr/>
      </p:nvGrpSpPr>
      <p:grpSpPr>
        <a:xfrm>
          <a:off x="0" y="0"/>
          <a:ext cx="0" cy="0"/>
          <a:chOff x="0" y="0"/>
          <a:chExt cx="0" cy="0"/>
        </a:xfrm>
      </p:grpSpPr>
      <p:sp>
        <p:nvSpPr>
          <p:cNvPr id="471" name="Google Shape;471;p31"/>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472" name="Google Shape;472;p31"/>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473" name="Google Shape;473;p31"/>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474" name="Google Shape;474;p31"/>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475" name="Google Shape;475;p31"/>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476" name="Google Shape;476;p31"/>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477" name="Google Shape;477;p31"/>
          <p:cNvSpPr txBox="1"/>
          <p:nvPr/>
        </p:nvSpPr>
        <p:spPr>
          <a:xfrm>
            <a:off x="452284" y="360239"/>
            <a:ext cx="10670959"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4. Gas &amp; Fees</a:t>
            </a:r>
            <a:endParaRPr b="0" i="0" sz="4400" u="none" cap="none" strike="noStrike">
              <a:solidFill>
                <a:srgbClr val="FF0066"/>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478" name="Google Shape;478;p31"/>
          <p:cNvSpPr txBox="1"/>
          <p:nvPr/>
        </p:nvSpPr>
        <p:spPr>
          <a:xfrm>
            <a:off x="491612" y="1326382"/>
            <a:ext cx="11248104" cy="415498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200">
                <a:solidFill>
                  <a:srgbClr val="FF0066"/>
                </a:solidFill>
                <a:latin typeface="Calibri"/>
                <a:ea typeface="Calibri"/>
                <a:cs typeface="Calibri"/>
                <a:sym typeface="Calibri"/>
              </a:rPr>
              <a:t>The gas limit represent the maximum amount of gas the user is willing to consume for the transaction (e.g. a standard ETH transfer requires a gas limit of 21,000 units of gas). </a:t>
            </a:r>
            <a:endParaRPr b="0"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200"/>
              <a:buFont typeface="Calibri"/>
              <a:buNone/>
            </a:pPr>
            <a:r>
              <a:t/>
            </a:r>
            <a:endParaRPr b="0" i="0" sz="2200" u="none" cap="none" strike="noStrike">
              <a:solidFill>
                <a:srgbClr val="FF0066"/>
              </a:solidFill>
              <a:latin typeface="Calibri"/>
              <a:ea typeface="Calibri"/>
              <a:cs typeface="Calibri"/>
              <a:sym typeface="Calibri"/>
            </a:endParaRPr>
          </a:p>
          <a:p>
            <a:pPr indent="0" lvl="0" marL="0" marR="0" rtl="0" algn="just">
              <a:spcBef>
                <a:spcPts val="0"/>
              </a:spcBef>
              <a:spcAft>
                <a:spcPts val="0"/>
              </a:spcAft>
              <a:buNone/>
            </a:pPr>
            <a:r>
              <a:rPr b="0" i="0" lang="en-US" sz="2200" u="none" cap="none" strike="noStrike">
                <a:solidFill>
                  <a:srgbClr val="FF0066"/>
                </a:solidFill>
                <a:latin typeface="Calibri"/>
                <a:ea typeface="Calibri"/>
                <a:cs typeface="Calibri"/>
                <a:sym typeface="Calibri"/>
              </a:rPr>
              <a:t>Whenever a wrong gas limit is set, the EVM will either not complete the transaction or return the unused gas to the user.</a:t>
            </a:r>
            <a:endParaRPr/>
          </a:p>
          <a:p>
            <a:pPr indent="0" lvl="0" marL="0" marR="0" rtl="0" algn="just">
              <a:spcBef>
                <a:spcPts val="0"/>
              </a:spcBef>
              <a:spcAft>
                <a:spcPts val="0"/>
              </a:spcAft>
              <a:buNone/>
            </a:pPr>
            <a:r>
              <a:t/>
            </a:r>
            <a:endParaRPr b="0"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Example 🡪 Simple ETH transfer requiring a limit of 21,000 units:</a:t>
            </a:r>
            <a:endParaRPr/>
          </a:p>
          <a:p>
            <a:pPr indent="-457200" lvl="0" marL="457200" marR="0" rtl="0" algn="just">
              <a:lnSpc>
                <a:spcPct val="100000"/>
              </a:lnSpc>
              <a:spcBef>
                <a:spcPts val="0"/>
              </a:spcBef>
              <a:spcAft>
                <a:spcPts val="0"/>
              </a:spcAft>
              <a:buClr>
                <a:srgbClr val="FF0066"/>
              </a:buClr>
              <a:buSzPts val="2200"/>
              <a:buFont typeface="Calibri"/>
              <a:buAutoNum type="alphaLcParenR"/>
            </a:pPr>
            <a:r>
              <a:rPr lang="en-US" sz="2200">
                <a:solidFill>
                  <a:srgbClr val="FF0066"/>
                </a:solidFill>
                <a:latin typeface="Calibri"/>
                <a:ea typeface="Calibri"/>
                <a:cs typeface="Calibri"/>
                <a:sym typeface="Calibri"/>
              </a:rPr>
              <a:t>If the limit set is 30,000, the EVM will consume 21,000 units and give back the remaining 9,000 to the user.</a:t>
            </a:r>
            <a:endParaRPr/>
          </a:p>
          <a:p>
            <a:pPr indent="-457200" lvl="0" marL="457200" marR="0" rtl="0" algn="just">
              <a:lnSpc>
                <a:spcPct val="100000"/>
              </a:lnSpc>
              <a:spcBef>
                <a:spcPts val="0"/>
              </a:spcBef>
              <a:spcAft>
                <a:spcPts val="0"/>
              </a:spcAft>
              <a:buClr>
                <a:srgbClr val="FF0066"/>
              </a:buClr>
              <a:buSzPts val="2200"/>
              <a:buFont typeface="Calibri"/>
              <a:buAutoNum type="alphaLcParenR"/>
            </a:pPr>
            <a:r>
              <a:rPr lang="en-US" sz="2200">
                <a:solidFill>
                  <a:srgbClr val="FF0066"/>
                </a:solidFill>
                <a:latin typeface="Calibri"/>
                <a:ea typeface="Calibri"/>
                <a:cs typeface="Calibri"/>
                <a:sym typeface="Calibri"/>
              </a:rPr>
              <a:t>If the limit set is 18,000, the EVM will consume 18,000 units attempting to complete the transaction, but won’t succeed, however, the 18,000 gas units already consumed won’t be given back. </a:t>
            </a:r>
            <a:endParaRPr b="0" i="0" sz="2200" u="none" cap="none" strike="noStrike">
              <a:solidFill>
                <a:srgbClr val="FF0066"/>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482" name="Shape 482"/>
        <p:cNvGrpSpPr/>
        <p:nvPr/>
      </p:nvGrpSpPr>
      <p:grpSpPr>
        <a:xfrm>
          <a:off x="0" y="0"/>
          <a:ext cx="0" cy="0"/>
          <a:chOff x="0" y="0"/>
          <a:chExt cx="0" cy="0"/>
        </a:xfrm>
      </p:grpSpPr>
      <p:sp>
        <p:nvSpPr>
          <p:cNvPr id="483" name="Google Shape;483;p32"/>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484" name="Google Shape;484;p32"/>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485" name="Google Shape;485;p32"/>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486" name="Google Shape;486;p32"/>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487" name="Google Shape;487;p32"/>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488" name="Google Shape;488;p32"/>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489" name="Google Shape;489;p32"/>
          <p:cNvSpPr txBox="1"/>
          <p:nvPr/>
        </p:nvSpPr>
        <p:spPr>
          <a:xfrm>
            <a:off x="244250" y="403052"/>
            <a:ext cx="11742826"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5. Decentralized autonomous organizations (DAOs)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490" name="Google Shape;490;p32"/>
          <p:cNvSpPr txBox="1"/>
          <p:nvPr/>
        </p:nvSpPr>
        <p:spPr>
          <a:xfrm>
            <a:off x="491612" y="1329950"/>
            <a:ext cx="11208776" cy="44935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66"/>
              </a:buClr>
              <a:buSzPts val="2200"/>
              <a:buFont typeface="Calibri"/>
              <a:buNone/>
            </a:pPr>
            <a:r>
              <a:rPr b="1" i="0" lang="en-US" sz="2200" u="none" cap="none" strike="noStrike">
                <a:solidFill>
                  <a:srgbClr val="FF0066"/>
                </a:solidFill>
                <a:latin typeface="Calibri"/>
                <a:ea typeface="Calibri"/>
                <a:cs typeface="Calibri"/>
                <a:sym typeface="Calibri"/>
              </a:rPr>
              <a:t>DAO</a:t>
            </a:r>
            <a:r>
              <a:rPr lang="en-US" sz="2200">
                <a:solidFill>
                  <a:srgbClr val="FF0066"/>
                </a:solidFill>
                <a:latin typeface="Calibri"/>
                <a:ea typeface="Calibri"/>
                <a:cs typeface="Calibri"/>
                <a:sym typeface="Calibri"/>
              </a:rPr>
              <a:t> (Decentalised Autonomous Organisation):</a:t>
            </a:r>
            <a:endParaRPr/>
          </a:p>
          <a:p>
            <a:pPr indent="-342900" lvl="0" marL="342900" marR="0" rtl="0" algn="just">
              <a:lnSpc>
                <a:spcPct val="100000"/>
              </a:lnSpc>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Organization governed by an informatic code and capable of working autonomously without a central authority</a:t>
            </a:r>
            <a:endParaRPr/>
          </a:p>
          <a:p>
            <a:pPr indent="-342900" lvl="0" marL="342900" marR="0" rtl="0" algn="just">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Safe way to collaborate (also with internet strangers)</a:t>
            </a:r>
            <a:endParaRPr/>
          </a:p>
          <a:p>
            <a:pPr indent="-342900" lvl="0" marL="342900" marR="0" rtl="0" algn="just">
              <a:lnSpc>
                <a:spcPct val="100000"/>
              </a:lnSpc>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Member-owned communities</a:t>
            </a:r>
            <a:endParaRPr/>
          </a:p>
          <a:p>
            <a:pPr indent="-342900" lvl="0" marL="342900" marR="0" rtl="0" algn="just">
              <a:lnSpc>
                <a:spcPct val="100000"/>
              </a:lnSpc>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Place to commit funds to a common project</a:t>
            </a:r>
            <a:endParaRPr/>
          </a:p>
          <a:p>
            <a:pPr indent="-203200" lvl="0" marL="342900" marR="0" rtl="0" algn="just">
              <a:lnSpc>
                <a:spcPct val="100000"/>
              </a:lnSpc>
              <a:spcBef>
                <a:spcPts val="0"/>
              </a:spcBef>
              <a:spcAft>
                <a:spcPts val="0"/>
              </a:spcAft>
              <a:buClr>
                <a:schemeClr val="dk1"/>
              </a:buClr>
              <a:buSzPts val="2200"/>
              <a:buFont typeface="Arial"/>
              <a:buNone/>
            </a:pPr>
            <a:r>
              <a:t/>
            </a:r>
            <a:endParaRPr sz="2200">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rgbClr val="FF0066"/>
              </a:buClr>
              <a:buSzPts val="2200"/>
              <a:buFont typeface="Calibri"/>
              <a:buNone/>
            </a:pPr>
            <a:r>
              <a:rPr lang="en-US" sz="2200">
                <a:solidFill>
                  <a:srgbClr val="FF0066"/>
                </a:solidFill>
                <a:latin typeface="Calibri"/>
                <a:ea typeface="Calibri"/>
                <a:cs typeface="Calibri"/>
                <a:sym typeface="Calibri"/>
              </a:rPr>
              <a:t>Dao’s features: </a:t>
            </a:r>
            <a:endParaRPr/>
          </a:p>
          <a:p>
            <a:pPr indent="-342900" lvl="0" marL="342900" marR="0" rtl="0" algn="just">
              <a:lnSpc>
                <a:spcPct val="100000"/>
              </a:lnSpc>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Fully democratized</a:t>
            </a:r>
            <a:endParaRPr/>
          </a:p>
          <a:p>
            <a:pPr indent="-342900" lvl="0" marL="342900" marR="0" rtl="0" algn="just">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Activities are transparent and public </a:t>
            </a:r>
            <a:endParaRPr/>
          </a:p>
          <a:p>
            <a:pPr indent="-342900" lvl="0" marL="342900" marR="0" rtl="0" algn="just">
              <a:lnSpc>
                <a:spcPct val="100000"/>
              </a:lnSpc>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To implement changes, a vote by the members is required</a:t>
            </a:r>
            <a:endParaRPr/>
          </a:p>
          <a:p>
            <a:pPr indent="-342900" lvl="0" marL="342900" marR="0" rtl="0" algn="just">
              <a:lnSpc>
                <a:spcPct val="100000"/>
              </a:lnSpc>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Services offered are automatically handled (in a decentralized way)</a:t>
            </a:r>
            <a:endParaRPr/>
          </a:p>
          <a:p>
            <a:pPr indent="0" lvl="0" marL="0" marR="0" rtl="0" algn="just">
              <a:lnSpc>
                <a:spcPct val="100000"/>
              </a:lnSpc>
              <a:spcBef>
                <a:spcPts val="0"/>
              </a:spcBef>
              <a:spcAft>
                <a:spcPts val="0"/>
              </a:spcAft>
              <a:buNone/>
            </a:pPr>
            <a:r>
              <a:t/>
            </a:r>
            <a:endParaRPr sz="2200">
              <a:solidFill>
                <a:srgbClr val="FF0066"/>
              </a:solidFill>
              <a:latin typeface="Calibri"/>
              <a:ea typeface="Calibri"/>
              <a:cs typeface="Calibri"/>
              <a:sym typeface="Calibri"/>
            </a:endParaRPr>
          </a:p>
        </p:txBody>
      </p:sp>
      <p:pic>
        <p:nvPicPr>
          <p:cNvPr descr="What Is a DAO? - YIELD App" id="491" name="Google Shape;491;p32"/>
          <p:cNvPicPr preferRelativeResize="0"/>
          <p:nvPr/>
        </p:nvPicPr>
        <p:blipFill rotWithShape="1">
          <a:blip r:embed="rId5">
            <a:alphaModFix/>
          </a:blip>
          <a:srcRect b="0" l="0" r="0" t="0"/>
          <a:stretch/>
        </p:blipFill>
        <p:spPr>
          <a:xfrm>
            <a:off x="6664439" y="2166862"/>
            <a:ext cx="5731510" cy="3077845"/>
          </a:xfrm>
          <a:prstGeom prst="rect">
            <a:avLst/>
          </a:prstGeom>
          <a:noFill/>
          <a:ln>
            <a:noFill/>
          </a:ln>
        </p:spPr>
      </p:pic>
      <p:sp>
        <p:nvSpPr>
          <p:cNvPr id="492" name="Google Shape;492;p32"/>
          <p:cNvSpPr txBox="1"/>
          <p:nvPr/>
        </p:nvSpPr>
        <p:spPr>
          <a:xfrm>
            <a:off x="9979378" y="2304795"/>
            <a:ext cx="4968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66"/>
                </a:solidFill>
                <a:latin typeface="Calibri"/>
                <a:ea typeface="Calibri"/>
                <a:cs typeface="Calibri"/>
                <a:sym typeface="Calibri"/>
              </a:rPr>
              <a:t>[</a:t>
            </a:r>
            <a:r>
              <a:rPr lang="en-US" sz="1400" u="sng">
                <a:solidFill>
                  <a:srgbClr val="FF0066"/>
                </a:solidFill>
                <a:latin typeface="Calibri"/>
                <a:ea typeface="Calibri"/>
                <a:cs typeface="Calibri"/>
                <a:sym typeface="Calibri"/>
                <a:hlinkClick r:id="rId6">
                  <a:extLst>
                    <a:ext uri="{A12FA001-AC4F-418D-AE19-62706E023703}">
                      <ahyp:hlinkClr val="tx"/>
                    </a:ext>
                  </a:extLst>
                </a:hlinkClick>
              </a:rPr>
              <a:t>14</a:t>
            </a:r>
            <a:r>
              <a:rPr lang="en-US" sz="1400">
                <a:solidFill>
                  <a:srgbClr val="FF0066"/>
                </a:solidFill>
                <a:latin typeface="Calibri"/>
                <a:ea typeface="Calibri"/>
                <a:cs typeface="Calibri"/>
                <a:sym typeface="Calibri"/>
              </a:rPr>
              <a: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496" name="Shape 496"/>
        <p:cNvGrpSpPr/>
        <p:nvPr/>
      </p:nvGrpSpPr>
      <p:grpSpPr>
        <a:xfrm>
          <a:off x="0" y="0"/>
          <a:ext cx="0" cy="0"/>
          <a:chOff x="0" y="0"/>
          <a:chExt cx="0" cy="0"/>
        </a:xfrm>
      </p:grpSpPr>
      <p:sp>
        <p:nvSpPr>
          <p:cNvPr id="497" name="Google Shape;497;p33"/>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498" name="Google Shape;498;p33"/>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499" name="Google Shape;499;p33"/>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500" name="Google Shape;500;p33"/>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501" name="Google Shape;501;p33"/>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502" name="Google Shape;502;p33"/>
          <p:cNvSpPr txBox="1"/>
          <p:nvPr/>
        </p:nvSpPr>
        <p:spPr>
          <a:xfrm>
            <a:off x="244250" y="403052"/>
            <a:ext cx="11742826"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5. Decentralized autonomous organizations (DAOs)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503" name="Google Shape;503;p33"/>
          <p:cNvSpPr txBox="1"/>
          <p:nvPr/>
        </p:nvSpPr>
        <p:spPr>
          <a:xfrm>
            <a:off x="491612" y="1326382"/>
            <a:ext cx="11319388" cy="44935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66"/>
              </a:buClr>
              <a:buSzPts val="2200"/>
              <a:buFont typeface="Calibri"/>
              <a:buNone/>
            </a:pPr>
            <a:r>
              <a:rPr lang="en-US" sz="2200">
                <a:solidFill>
                  <a:srgbClr val="FF0066"/>
                </a:solidFill>
                <a:latin typeface="Calibri"/>
                <a:ea typeface="Calibri"/>
                <a:cs typeface="Calibri"/>
                <a:sym typeface="Calibri"/>
              </a:rPr>
              <a:t>The relevant Smart Contract of a DAO (deemed as its pillar) rules the organization and keeps the related treasury. </a:t>
            </a:r>
            <a:endParaRPr/>
          </a:p>
          <a:p>
            <a:pPr indent="0" lvl="0" marL="0" marR="0" rtl="0" algn="just">
              <a:lnSpc>
                <a:spcPct val="100000"/>
              </a:lnSpc>
              <a:spcBef>
                <a:spcPts val="0"/>
              </a:spcBef>
              <a:spcAft>
                <a:spcPts val="0"/>
              </a:spcAft>
              <a:buClr>
                <a:srgbClr val="FF0066"/>
              </a:buClr>
              <a:buSzPts val="2200"/>
              <a:buFont typeface="Calibri"/>
              <a:buNone/>
            </a:pPr>
            <a:r>
              <a:rPr lang="en-US" sz="2200">
                <a:solidFill>
                  <a:srgbClr val="FF0066"/>
                </a:solidFill>
                <a:latin typeface="Calibri"/>
                <a:ea typeface="Calibri"/>
                <a:cs typeface="Calibri"/>
                <a:sym typeface="Calibri"/>
              </a:rPr>
              <a:t>Nobody can change the contract once on the chain: the only exception to that is making changes by voting. This mechanism also prevent from spending the money (treasury) without the groups’ approval. As an inevitable result, the DAOs don’t need a central authority and decisions are taken collectively and the payments follows the votes.</a:t>
            </a:r>
            <a:endParaRPr/>
          </a:p>
          <a:p>
            <a:pPr indent="0" lvl="0" marL="0" marR="0" rtl="0" algn="just">
              <a:lnSpc>
                <a:spcPct val="100000"/>
              </a:lnSpc>
              <a:spcBef>
                <a:spcPts val="0"/>
              </a:spcBef>
              <a:spcAft>
                <a:spcPts val="0"/>
              </a:spcAft>
              <a:buClr>
                <a:schemeClr val="dk1"/>
              </a:buClr>
              <a:buSzPts val="2200"/>
              <a:buFont typeface="Calibri"/>
              <a:buNone/>
            </a:pPr>
            <a:r>
              <a:t/>
            </a:r>
            <a:endParaRPr sz="2200">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rgbClr val="FF0066"/>
              </a:buClr>
              <a:buSzPts val="2200"/>
              <a:buFont typeface="Calibri"/>
              <a:buNone/>
            </a:pPr>
            <a:r>
              <a:rPr lang="en-US" sz="2200">
                <a:solidFill>
                  <a:srgbClr val="FF0066"/>
                </a:solidFill>
                <a:latin typeface="Calibri"/>
                <a:ea typeface="Calibri"/>
                <a:cs typeface="Calibri"/>
                <a:sym typeface="Calibri"/>
              </a:rPr>
              <a:t>Examples of possible uses of a DAO:</a:t>
            </a:r>
            <a:endParaRPr/>
          </a:p>
          <a:p>
            <a:pPr indent="-342900" lvl="0" marL="342900" marR="0" rtl="0" algn="just">
              <a:lnSpc>
                <a:spcPct val="100000"/>
              </a:lnSpc>
              <a:spcBef>
                <a:spcPts val="0"/>
              </a:spcBef>
              <a:spcAft>
                <a:spcPts val="0"/>
              </a:spcAft>
              <a:buClr>
                <a:srgbClr val="FF0066"/>
              </a:buClr>
              <a:buSzPts val="2200"/>
              <a:buFont typeface="Arial"/>
              <a:buChar char="•"/>
            </a:pPr>
            <a:r>
              <a:rPr i="1" lang="en-US" sz="2200">
                <a:solidFill>
                  <a:srgbClr val="FF0066"/>
                </a:solidFill>
                <a:latin typeface="Calibri"/>
                <a:ea typeface="Calibri"/>
                <a:cs typeface="Calibri"/>
                <a:sym typeface="Calibri"/>
              </a:rPr>
              <a:t>Charity</a:t>
            </a:r>
            <a:r>
              <a:rPr lang="en-US" sz="2200">
                <a:solidFill>
                  <a:srgbClr val="FF0066"/>
                </a:solidFill>
                <a:latin typeface="Calibri"/>
                <a:ea typeface="Calibri"/>
                <a:cs typeface="Calibri"/>
                <a:sym typeface="Calibri"/>
              </a:rPr>
              <a:t> </a:t>
            </a:r>
            <a:endParaRPr/>
          </a:p>
          <a:p>
            <a:pPr indent="-342900" lvl="0" marL="342900" marR="0" rtl="0" algn="just">
              <a:lnSpc>
                <a:spcPct val="100000"/>
              </a:lnSpc>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Creation of a </a:t>
            </a:r>
            <a:r>
              <a:rPr i="1" lang="en-US" sz="2200">
                <a:solidFill>
                  <a:srgbClr val="FF0066"/>
                </a:solidFill>
                <a:latin typeface="Calibri"/>
                <a:ea typeface="Calibri"/>
                <a:cs typeface="Calibri"/>
                <a:sym typeface="Calibri"/>
              </a:rPr>
              <a:t>freelancer network </a:t>
            </a:r>
            <a:r>
              <a:rPr lang="en-US" sz="2200">
                <a:solidFill>
                  <a:srgbClr val="FF0066"/>
                </a:solidFill>
                <a:latin typeface="Calibri"/>
                <a:ea typeface="Calibri"/>
                <a:cs typeface="Calibri"/>
                <a:sym typeface="Calibri"/>
              </a:rPr>
              <a:t>where the contractors collect their funds</a:t>
            </a:r>
            <a:endParaRPr/>
          </a:p>
          <a:p>
            <a:pPr indent="-342900" lvl="0" marL="342900" marR="0" rtl="0" algn="just">
              <a:lnSpc>
                <a:spcPct val="100000"/>
              </a:lnSpc>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Building of </a:t>
            </a:r>
            <a:r>
              <a:rPr i="1" lang="en-US" sz="2200">
                <a:solidFill>
                  <a:srgbClr val="FF0066"/>
                </a:solidFill>
                <a:latin typeface="Calibri"/>
                <a:ea typeface="Calibri"/>
                <a:cs typeface="Calibri"/>
                <a:sym typeface="Calibri"/>
              </a:rPr>
              <a:t>ventures and grants</a:t>
            </a:r>
            <a:endParaRPr/>
          </a:p>
          <a:p>
            <a:pPr indent="0" lvl="0" marL="0" marR="0" rtl="0" algn="just">
              <a:lnSpc>
                <a:spcPct val="100000"/>
              </a:lnSpc>
              <a:spcBef>
                <a:spcPts val="0"/>
              </a:spcBef>
              <a:spcAft>
                <a:spcPts val="0"/>
              </a:spcAft>
              <a:buClr>
                <a:schemeClr val="dk1"/>
              </a:buClr>
              <a:buSzPts val="2200"/>
              <a:buFont typeface="Calibri"/>
              <a:buNone/>
            </a:pPr>
            <a:r>
              <a:t/>
            </a:r>
            <a:endParaRPr sz="2200">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200">
              <a:solidFill>
                <a:srgbClr val="FF0066"/>
              </a:solidFill>
              <a:highlight>
                <a:srgbClr val="00FFFF"/>
              </a:highlight>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507" name="Shape 507"/>
        <p:cNvGrpSpPr/>
        <p:nvPr/>
      </p:nvGrpSpPr>
      <p:grpSpPr>
        <a:xfrm>
          <a:off x="0" y="0"/>
          <a:ext cx="0" cy="0"/>
          <a:chOff x="0" y="0"/>
          <a:chExt cx="0" cy="0"/>
        </a:xfrm>
      </p:grpSpPr>
      <p:sp>
        <p:nvSpPr>
          <p:cNvPr id="508" name="Google Shape;508;p34"/>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509" name="Google Shape;509;p34"/>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510" name="Google Shape;510;p34"/>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511" name="Google Shape;511;p34"/>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512" name="Google Shape;512;p34"/>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513" name="Google Shape;513;p34"/>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514" name="Google Shape;514;p34"/>
          <p:cNvSpPr txBox="1"/>
          <p:nvPr/>
        </p:nvSpPr>
        <p:spPr>
          <a:xfrm>
            <a:off x="491612" y="1326382"/>
            <a:ext cx="11137492" cy="38164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The DAO involved in the 2016 attack had a fund’s value was around $150 million in ether. </a:t>
            </a:r>
            <a:endParaRPr/>
          </a:p>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The hacker managed to drain 3.6 million Ether (ca. $50 million) into a personal account thanks to a chink in the DAO’s code. </a:t>
            </a:r>
            <a:endParaRPr/>
          </a:p>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Unfortunately, this event was a solid proof that blockchain is not flawless.</a:t>
            </a:r>
            <a:endParaRPr/>
          </a:p>
          <a:p>
            <a:pPr indent="0" lvl="0" marL="0" marR="0" rtl="0" algn="just">
              <a:lnSpc>
                <a:spcPct val="100000"/>
              </a:lnSpc>
              <a:spcBef>
                <a:spcPts val="0"/>
              </a:spcBef>
              <a:spcAft>
                <a:spcPts val="0"/>
              </a:spcAft>
              <a:buClr>
                <a:schemeClr val="dk1"/>
              </a:buClr>
              <a:buSzPts val="2200"/>
              <a:buFont typeface="Calibri"/>
              <a:buNone/>
            </a:pPr>
            <a:r>
              <a:t/>
            </a:r>
            <a:endParaRPr b="0"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In order to remedy the damage, three options have been proposed:</a:t>
            </a:r>
            <a:endParaRPr/>
          </a:p>
          <a:p>
            <a:pPr indent="-457200" lvl="0" marL="457200" marR="0" rtl="0" algn="just">
              <a:lnSpc>
                <a:spcPct val="100000"/>
              </a:lnSpc>
              <a:spcBef>
                <a:spcPts val="0"/>
              </a:spcBef>
              <a:spcAft>
                <a:spcPts val="0"/>
              </a:spcAft>
              <a:buClr>
                <a:srgbClr val="FF0066"/>
              </a:buClr>
              <a:buSzPts val="2200"/>
              <a:buFont typeface="Calibri"/>
              <a:buAutoNum type="alphaLcParenR"/>
            </a:pPr>
            <a:r>
              <a:rPr b="0" i="0" lang="en-US" sz="2200" u="none" cap="none" strike="noStrike">
                <a:solidFill>
                  <a:srgbClr val="FF0066"/>
                </a:solidFill>
                <a:latin typeface="Calibri"/>
                <a:ea typeface="Calibri"/>
                <a:cs typeface="Calibri"/>
                <a:sym typeface="Calibri"/>
              </a:rPr>
              <a:t>To do nothing, letting the stakeholders losing their investment;</a:t>
            </a:r>
            <a:endParaRPr/>
          </a:p>
          <a:p>
            <a:pPr indent="-457200" lvl="0" marL="457200" marR="0" rtl="0" algn="just">
              <a:lnSpc>
                <a:spcPct val="100000"/>
              </a:lnSpc>
              <a:spcBef>
                <a:spcPts val="0"/>
              </a:spcBef>
              <a:spcAft>
                <a:spcPts val="0"/>
              </a:spcAft>
              <a:buClr>
                <a:srgbClr val="FF0066"/>
              </a:buClr>
              <a:buSzPts val="2200"/>
              <a:buFont typeface="Calibri"/>
              <a:buAutoNum type="alphaLcParenR"/>
            </a:pPr>
            <a:r>
              <a:rPr b="0" i="0" lang="en-US" sz="2200" u="none" cap="none" strike="noStrike">
                <a:solidFill>
                  <a:srgbClr val="FF0066"/>
                </a:solidFill>
                <a:latin typeface="Calibri"/>
                <a:ea typeface="Calibri"/>
                <a:cs typeface="Calibri"/>
                <a:sym typeface="Calibri"/>
              </a:rPr>
              <a:t>“hard-fork”, meaning restoring the blockchain as it was before the attack;</a:t>
            </a:r>
            <a:endParaRPr/>
          </a:p>
          <a:p>
            <a:pPr indent="-457200" lvl="0" marL="457200" marR="0" rtl="0" algn="just">
              <a:lnSpc>
                <a:spcPct val="100000"/>
              </a:lnSpc>
              <a:spcBef>
                <a:spcPts val="0"/>
              </a:spcBef>
              <a:spcAft>
                <a:spcPts val="0"/>
              </a:spcAft>
              <a:buClr>
                <a:srgbClr val="FF0066"/>
              </a:buClr>
              <a:buSzPts val="2200"/>
              <a:buFont typeface="Calibri"/>
              <a:buAutoNum type="alphaLcParenR"/>
            </a:pPr>
            <a:r>
              <a:rPr b="0" i="0" lang="en-US" sz="2200" u="none" cap="none" strike="noStrike">
                <a:solidFill>
                  <a:srgbClr val="FF0066"/>
                </a:solidFill>
                <a:latin typeface="Calibri"/>
                <a:ea typeface="Calibri"/>
                <a:cs typeface="Calibri"/>
                <a:sym typeface="Calibri"/>
              </a:rPr>
              <a:t>“soft-fork” by blocking the Ether stolen by the hacker indefinitely, in other words, freezing the hacker’s account and then stealing the money back. </a:t>
            </a:r>
            <a:endParaRPr/>
          </a:p>
          <a:p>
            <a:pPr indent="0" lvl="0" marL="0" marR="0" rtl="0" algn="just">
              <a:lnSpc>
                <a:spcPct val="100000"/>
              </a:lnSpc>
              <a:spcBef>
                <a:spcPts val="0"/>
              </a:spcBef>
              <a:spcAft>
                <a:spcPts val="0"/>
              </a:spcAft>
              <a:buNone/>
            </a:pPr>
            <a:r>
              <a:rPr lang="en-US" sz="2200">
                <a:solidFill>
                  <a:srgbClr val="FF0066"/>
                </a:solidFill>
                <a:latin typeface="Calibri"/>
                <a:ea typeface="Calibri"/>
                <a:cs typeface="Calibri"/>
                <a:sym typeface="Calibri"/>
              </a:rPr>
              <a:t>  </a:t>
            </a:r>
            <a:endParaRPr/>
          </a:p>
        </p:txBody>
      </p:sp>
      <p:sp>
        <p:nvSpPr>
          <p:cNvPr id="515" name="Google Shape;515;p34"/>
          <p:cNvSpPr txBox="1"/>
          <p:nvPr/>
        </p:nvSpPr>
        <p:spPr>
          <a:xfrm>
            <a:off x="244250" y="356399"/>
            <a:ext cx="11742826"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6. The DAO attack</a:t>
            </a:r>
            <a:endParaRPr b="0" i="0" sz="4400" u="none" cap="none" strike="noStrike">
              <a:solidFill>
                <a:srgbClr val="FF0066"/>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520" name="Shape 520"/>
        <p:cNvGrpSpPr/>
        <p:nvPr/>
      </p:nvGrpSpPr>
      <p:grpSpPr>
        <a:xfrm>
          <a:off x="0" y="0"/>
          <a:ext cx="0" cy="0"/>
          <a:chOff x="0" y="0"/>
          <a:chExt cx="0" cy="0"/>
        </a:xfrm>
      </p:grpSpPr>
      <p:sp>
        <p:nvSpPr>
          <p:cNvPr id="521" name="Google Shape;521;p35"/>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522" name="Google Shape;522;p35"/>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523" name="Google Shape;523;p35"/>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524" name="Google Shape;524;p35"/>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525" name="Google Shape;525;p35"/>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526" name="Google Shape;526;p35"/>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527" name="Google Shape;527;p35"/>
          <p:cNvSpPr txBox="1"/>
          <p:nvPr/>
        </p:nvSpPr>
        <p:spPr>
          <a:xfrm>
            <a:off x="491612" y="1326382"/>
            <a:ext cx="7148132" cy="34778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200" u="none" cap="none" strike="noStrike">
                <a:solidFill>
                  <a:srgbClr val="FF0066"/>
                </a:solidFill>
                <a:latin typeface="Calibri"/>
                <a:ea typeface="Calibri"/>
                <a:cs typeface="Calibri"/>
                <a:sym typeface="Calibri"/>
              </a:rPr>
              <a:t>Long story short, option b) was the final choice. It has been voted and accepted by t</a:t>
            </a:r>
            <a:r>
              <a:rPr lang="en-US" sz="2200">
                <a:solidFill>
                  <a:srgbClr val="FF0066"/>
                </a:solidFill>
                <a:latin typeface="Calibri"/>
                <a:ea typeface="Calibri"/>
                <a:cs typeface="Calibri"/>
                <a:sym typeface="Calibri"/>
              </a:rPr>
              <a:t>he Ethereum community and, therefore, implemented. </a:t>
            </a:r>
            <a:endParaRPr/>
          </a:p>
          <a:p>
            <a:pPr indent="0" lvl="0" marL="0" marR="0" rtl="0" algn="just">
              <a:lnSpc>
                <a:spcPct val="100000"/>
              </a:lnSpc>
              <a:spcBef>
                <a:spcPts val="0"/>
              </a:spcBef>
              <a:spcAft>
                <a:spcPts val="0"/>
              </a:spcAft>
              <a:buNone/>
            </a:pPr>
            <a:r>
              <a:t/>
            </a:r>
            <a:endParaRPr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None/>
            </a:pPr>
            <a:r>
              <a:rPr i="0" lang="en-US" sz="2200" u="none" cap="none" strike="noStrike">
                <a:solidFill>
                  <a:srgbClr val="FF0066"/>
                </a:solidFill>
                <a:latin typeface="Calibri"/>
                <a:ea typeface="Calibri"/>
                <a:cs typeface="Calibri"/>
                <a:sym typeface="Calibri"/>
              </a:rPr>
              <a:t>Though the majority of stakeholders agreed on the hard fork, not everyone did the same. As a result, two separate competing Ethereum blockchain arose:</a:t>
            </a:r>
            <a:endParaRPr/>
          </a:p>
          <a:p>
            <a:pPr indent="-342900" lvl="0" marL="342900" marR="0" rtl="0" algn="just">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Ethereum Classic (ETC), the pre-forked blockchain version</a:t>
            </a:r>
            <a:endParaRPr/>
          </a:p>
          <a:p>
            <a:pPr indent="-342900" lvl="0" marL="342900" marR="0" rtl="0" algn="just">
              <a:spcBef>
                <a:spcPts val="0"/>
              </a:spcBef>
              <a:spcAft>
                <a:spcPts val="0"/>
              </a:spcAft>
              <a:buClr>
                <a:srgbClr val="FF0066"/>
              </a:buClr>
              <a:buSzPts val="2200"/>
              <a:buFont typeface="Arial"/>
              <a:buChar char="•"/>
            </a:pPr>
            <a:r>
              <a:rPr i="0" lang="en-US" sz="2200" u="none" cap="none" strike="noStrike">
                <a:solidFill>
                  <a:srgbClr val="FF0066"/>
                </a:solidFill>
                <a:latin typeface="Calibri"/>
                <a:ea typeface="Calibri"/>
                <a:cs typeface="Calibri"/>
                <a:sym typeface="Calibri"/>
              </a:rPr>
              <a:t>Ethereum</a:t>
            </a:r>
            <a:r>
              <a:rPr lang="en-US" sz="2200">
                <a:solidFill>
                  <a:srgbClr val="FF0066"/>
                </a:solidFill>
                <a:latin typeface="Calibri"/>
                <a:ea typeface="Calibri"/>
                <a:cs typeface="Calibri"/>
                <a:sym typeface="Calibri"/>
              </a:rPr>
              <a:t>, the blockchain that implemented the hard fork</a:t>
            </a:r>
            <a:endParaRPr/>
          </a:p>
          <a:p>
            <a:pPr indent="-203200" lvl="0" marL="342900" marR="0" rtl="0" algn="just">
              <a:spcBef>
                <a:spcPts val="0"/>
              </a:spcBef>
              <a:spcAft>
                <a:spcPts val="0"/>
              </a:spcAft>
              <a:buClr>
                <a:schemeClr val="dk1"/>
              </a:buClr>
              <a:buSzPts val="2200"/>
              <a:buFont typeface="Arial"/>
              <a:buNone/>
            </a:pPr>
            <a:r>
              <a:t/>
            </a:r>
            <a:endParaRPr sz="2200">
              <a:solidFill>
                <a:srgbClr val="FF0066"/>
              </a:solidFill>
              <a:latin typeface="Calibri"/>
              <a:ea typeface="Calibri"/>
              <a:cs typeface="Calibri"/>
              <a:sym typeface="Calibri"/>
            </a:endParaRPr>
          </a:p>
        </p:txBody>
      </p:sp>
      <p:sp>
        <p:nvSpPr>
          <p:cNvPr id="528" name="Google Shape;528;p35"/>
          <p:cNvSpPr txBox="1"/>
          <p:nvPr/>
        </p:nvSpPr>
        <p:spPr>
          <a:xfrm>
            <a:off x="244250" y="336734"/>
            <a:ext cx="11742826"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6. The DAO attack</a:t>
            </a:r>
            <a:endParaRPr b="0" i="0" sz="4400" u="none" cap="none" strike="noStrike">
              <a:solidFill>
                <a:srgbClr val="FF0066"/>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pic>
        <p:nvPicPr>
          <p:cNvPr descr="A representation of a DAO voting on a proposal." id="529" name="Google Shape;529;p35"/>
          <p:cNvPicPr preferRelativeResize="0"/>
          <p:nvPr/>
        </p:nvPicPr>
        <p:blipFill rotWithShape="1">
          <a:blip r:embed="rId5">
            <a:alphaModFix/>
          </a:blip>
          <a:srcRect b="0" l="0" r="0" t="0"/>
          <a:stretch/>
        </p:blipFill>
        <p:spPr>
          <a:xfrm>
            <a:off x="7289555" y="766641"/>
            <a:ext cx="4902445" cy="4902445"/>
          </a:xfrm>
          <a:prstGeom prst="rect">
            <a:avLst/>
          </a:prstGeom>
          <a:noFill/>
          <a:ln>
            <a:noFill/>
          </a:ln>
        </p:spPr>
      </p:pic>
      <p:sp>
        <p:nvSpPr>
          <p:cNvPr id="530" name="Google Shape;530;p35"/>
          <p:cNvSpPr txBox="1"/>
          <p:nvPr/>
        </p:nvSpPr>
        <p:spPr>
          <a:xfrm>
            <a:off x="11203495" y="4928665"/>
            <a:ext cx="4968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66"/>
                </a:solidFill>
                <a:latin typeface="Calibri"/>
                <a:ea typeface="Calibri"/>
                <a:cs typeface="Calibri"/>
                <a:sym typeface="Calibri"/>
              </a:rPr>
              <a:t>[</a:t>
            </a:r>
            <a:r>
              <a:rPr lang="en-US" sz="1400" u="sng">
                <a:solidFill>
                  <a:srgbClr val="FF0066"/>
                </a:solidFill>
                <a:latin typeface="Calibri"/>
                <a:ea typeface="Calibri"/>
                <a:cs typeface="Calibri"/>
                <a:sym typeface="Calibri"/>
                <a:hlinkClick r:id="rId6">
                  <a:extLst>
                    <a:ext uri="{A12FA001-AC4F-418D-AE19-62706E023703}">
                      <ahyp:hlinkClr val="tx"/>
                    </a:ext>
                  </a:extLst>
                </a:hlinkClick>
              </a:rPr>
              <a:t>15</a:t>
            </a:r>
            <a:r>
              <a:rPr lang="en-US" sz="1400">
                <a:solidFill>
                  <a:srgbClr val="FF0066"/>
                </a:solidFill>
                <a:latin typeface="Calibri"/>
                <a:ea typeface="Calibri"/>
                <a:cs typeface="Calibri"/>
                <a:sym typeface="Calibri"/>
              </a:rPr>
              <a: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534" name="Shape 534"/>
        <p:cNvGrpSpPr/>
        <p:nvPr/>
      </p:nvGrpSpPr>
      <p:grpSpPr>
        <a:xfrm>
          <a:off x="0" y="0"/>
          <a:ext cx="0" cy="0"/>
          <a:chOff x="0" y="0"/>
          <a:chExt cx="0" cy="0"/>
        </a:xfrm>
      </p:grpSpPr>
      <p:sp>
        <p:nvSpPr>
          <p:cNvPr id="535" name="Google Shape;535;p36"/>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536" name="Google Shape;536;p36"/>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537" name="Google Shape;537;p36"/>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538" name="Google Shape;538;p36"/>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539" name="Google Shape;539;p36"/>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540" name="Google Shape;540;p36"/>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541" name="Google Shape;541;p36"/>
          <p:cNvSpPr txBox="1"/>
          <p:nvPr/>
        </p:nvSpPr>
        <p:spPr>
          <a:xfrm>
            <a:off x="449174" y="1892263"/>
            <a:ext cx="11248104" cy="344709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Like any software, also  blockchain needs to be updated. These updates are called forks. </a:t>
            </a:r>
            <a:br>
              <a:rPr b="0" i="0" lang="en-US" sz="2200" u="none" cap="none" strike="noStrike">
                <a:solidFill>
                  <a:srgbClr val="FF0066"/>
                </a:solidFill>
                <a:latin typeface="Calibri"/>
                <a:ea typeface="Calibri"/>
                <a:cs typeface="Calibri"/>
                <a:sym typeface="Calibri"/>
              </a:rPr>
            </a:br>
            <a:r>
              <a:rPr b="0" i="0" lang="en-US" sz="2200" u="none" cap="none" strike="noStrike">
                <a:solidFill>
                  <a:srgbClr val="FF0066"/>
                </a:solidFill>
                <a:latin typeface="Calibri"/>
                <a:ea typeface="Calibri"/>
                <a:cs typeface="Calibri"/>
                <a:sym typeface="Calibri"/>
              </a:rPr>
              <a:t>There are two types of forks: </a:t>
            </a:r>
            <a:endParaRPr/>
          </a:p>
          <a:p>
            <a:pPr indent="0" lvl="0" marL="0" marR="0" rtl="0" algn="just">
              <a:lnSpc>
                <a:spcPct val="100000"/>
              </a:lnSpc>
              <a:spcBef>
                <a:spcPts val="0"/>
              </a:spcBef>
              <a:spcAft>
                <a:spcPts val="0"/>
              </a:spcAft>
              <a:buClr>
                <a:schemeClr val="dk1"/>
              </a:buClr>
              <a:buSzPts val="2200"/>
              <a:buFont typeface="Calibri"/>
              <a:buNone/>
            </a:pPr>
            <a:r>
              <a:t/>
            </a:r>
            <a:endParaRPr b="0"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200"/>
              <a:buFont typeface="Calibri"/>
              <a:buNone/>
            </a:pPr>
            <a:r>
              <a:t/>
            </a:r>
            <a:endParaRPr b="0" i="0" sz="2200" u="none" cap="none" strike="noStrike">
              <a:solidFill>
                <a:srgbClr val="FF0066"/>
              </a:solidFill>
              <a:latin typeface="Calibri"/>
              <a:ea typeface="Calibri"/>
              <a:cs typeface="Calibri"/>
              <a:sym typeface="Calibri"/>
            </a:endParaRPr>
          </a:p>
          <a:p>
            <a:pPr indent="-342900" lvl="0" marL="342900" marR="0" rtl="0" algn="ctr">
              <a:lnSpc>
                <a:spcPct val="100000"/>
              </a:lnSpc>
              <a:spcBef>
                <a:spcPts val="0"/>
              </a:spcBef>
              <a:spcAft>
                <a:spcPts val="0"/>
              </a:spcAft>
              <a:buClr>
                <a:srgbClr val="FF0066"/>
              </a:buClr>
              <a:buSzPts val="2200"/>
              <a:buFont typeface="Calibri"/>
              <a:buChar char="-"/>
            </a:pPr>
            <a:r>
              <a:rPr b="0" i="0" lang="en-US" sz="2200" u="none" cap="none" strike="noStrike">
                <a:solidFill>
                  <a:srgbClr val="FF0066"/>
                </a:solidFill>
                <a:latin typeface="Calibri"/>
                <a:ea typeface="Calibri"/>
                <a:cs typeface="Calibri"/>
                <a:sym typeface="Calibri"/>
              </a:rPr>
              <a:t>Hard Forks</a:t>
            </a:r>
            <a:endParaRPr/>
          </a:p>
          <a:p>
            <a:pPr indent="-342900" lvl="0" marL="342900" marR="0" rtl="0" algn="ctr">
              <a:lnSpc>
                <a:spcPct val="100000"/>
              </a:lnSpc>
              <a:spcBef>
                <a:spcPts val="0"/>
              </a:spcBef>
              <a:spcAft>
                <a:spcPts val="0"/>
              </a:spcAft>
              <a:buClr>
                <a:srgbClr val="FF0066"/>
              </a:buClr>
              <a:buSzPts val="2200"/>
              <a:buFont typeface="Calibri"/>
              <a:buChar char="-"/>
            </a:pPr>
            <a:r>
              <a:rPr b="0" i="0" lang="en-US" sz="2200" u="none" cap="none" strike="noStrike">
                <a:solidFill>
                  <a:srgbClr val="FF0066"/>
                </a:solidFill>
                <a:latin typeface="Calibri"/>
                <a:ea typeface="Calibri"/>
                <a:cs typeface="Calibri"/>
                <a:sym typeface="Calibri"/>
              </a:rPr>
              <a:t>Soft Forks</a:t>
            </a:r>
            <a:endParaRPr/>
          </a:p>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FF0066"/>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292929"/>
              </a:solidFill>
              <a:latin typeface="Arial"/>
              <a:ea typeface="Arial"/>
              <a:cs typeface="Arial"/>
              <a:sym typeface="Arial"/>
            </a:endParaRPr>
          </a:p>
          <a:p>
            <a:pPr indent="-203200" lvl="0" marL="342900" marR="0" rtl="0" algn="l">
              <a:lnSpc>
                <a:spcPct val="100000"/>
              </a:lnSpc>
              <a:spcBef>
                <a:spcPts val="0"/>
              </a:spcBef>
              <a:spcAft>
                <a:spcPts val="0"/>
              </a:spcAft>
              <a:buClr>
                <a:schemeClr val="dk1"/>
              </a:buClr>
              <a:buSzPts val="2200"/>
              <a:buFont typeface="Calibri"/>
              <a:buNone/>
            </a:pPr>
            <a:r>
              <a:t/>
            </a:r>
            <a:endParaRPr b="0" i="0" sz="2200" u="none" cap="none" strike="noStrike">
              <a:solidFill>
                <a:srgbClr val="FF0066"/>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292929"/>
              </a:solidFill>
              <a:latin typeface="Arial"/>
              <a:ea typeface="Arial"/>
              <a:cs typeface="Arial"/>
              <a:sym typeface="Arial"/>
            </a:endParaRPr>
          </a:p>
        </p:txBody>
      </p:sp>
      <p:sp>
        <p:nvSpPr>
          <p:cNvPr id="542" name="Google Shape;542;p36"/>
          <p:cNvSpPr txBox="1"/>
          <p:nvPr/>
        </p:nvSpPr>
        <p:spPr>
          <a:xfrm>
            <a:off x="381000" y="214215"/>
            <a:ext cx="11742826"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7. Forks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546" name="Shape 546"/>
        <p:cNvGrpSpPr/>
        <p:nvPr/>
      </p:nvGrpSpPr>
      <p:grpSpPr>
        <a:xfrm>
          <a:off x="0" y="0"/>
          <a:ext cx="0" cy="0"/>
          <a:chOff x="0" y="0"/>
          <a:chExt cx="0" cy="0"/>
        </a:xfrm>
      </p:grpSpPr>
      <p:sp>
        <p:nvSpPr>
          <p:cNvPr id="547" name="Google Shape;547;p37"/>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548" name="Google Shape;548;p37"/>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549" name="Google Shape;549;p37"/>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550" name="Google Shape;550;p37"/>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551" name="Google Shape;551;p37"/>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552" name="Google Shape;552;p37"/>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553" name="Google Shape;553;p37"/>
          <p:cNvSpPr txBox="1"/>
          <p:nvPr/>
        </p:nvSpPr>
        <p:spPr>
          <a:xfrm>
            <a:off x="381000" y="1698790"/>
            <a:ext cx="11248104" cy="252376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Soft forks are called soft because they don’t change anything surrounding the actual structure of the protocol</a:t>
            </a:r>
            <a:r>
              <a:rPr b="0" i="1" lang="en-US" sz="2200" u="none" cap="none" strike="noStrike">
                <a:solidFill>
                  <a:srgbClr val="FF0066"/>
                </a:solidFill>
                <a:latin typeface="Calibri"/>
                <a:ea typeface="Calibri"/>
                <a:cs typeface="Calibri"/>
                <a:sym typeface="Calibri"/>
              </a:rPr>
              <a:t>. </a:t>
            </a:r>
            <a:endParaRPr/>
          </a:p>
          <a:p>
            <a:pPr indent="0" lvl="0" marL="0" marR="0" rtl="0" algn="l">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Explained simply: a soft fork is the type of breakup where you remain friends with your ex. If the developers decide to fork the cryptocurrency and make the changes compatible with the old one, then the situation is called a soft fork. </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292929"/>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292929"/>
              </a:solidFill>
              <a:latin typeface="Arial"/>
              <a:ea typeface="Arial"/>
              <a:cs typeface="Arial"/>
              <a:sym typeface="Arial"/>
            </a:endParaRPr>
          </a:p>
        </p:txBody>
      </p:sp>
      <p:sp>
        <p:nvSpPr>
          <p:cNvPr id="554" name="Google Shape;554;p37"/>
          <p:cNvSpPr txBox="1"/>
          <p:nvPr/>
        </p:nvSpPr>
        <p:spPr>
          <a:xfrm>
            <a:off x="244251" y="301169"/>
            <a:ext cx="11742826"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7. 1 Soft Forks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558" name="Shape 558"/>
        <p:cNvGrpSpPr/>
        <p:nvPr/>
      </p:nvGrpSpPr>
      <p:grpSpPr>
        <a:xfrm>
          <a:off x="0" y="0"/>
          <a:ext cx="0" cy="0"/>
          <a:chOff x="0" y="0"/>
          <a:chExt cx="0" cy="0"/>
        </a:xfrm>
      </p:grpSpPr>
      <p:sp>
        <p:nvSpPr>
          <p:cNvPr id="559" name="Google Shape;559;p38"/>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560" name="Google Shape;560;p38"/>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561" name="Google Shape;561;p38"/>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562" name="Google Shape;562;p38"/>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563" name="Google Shape;563;p38"/>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564" name="Google Shape;564;p38"/>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565" name="Google Shape;565;p38"/>
          <p:cNvSpPr txBox="1"/>
          <p:nvPr/>
        </p:nvSpPr>
        <p:spPr>
          <a:xfrm>
            <a:off x="491612" y="1324116"/>
            <a:ext cx="11248104" cy="31393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Example: </a:t>
            </a:r>
            <a:r>
              <a:rPr b="0" i="1" lang="en-US" sz="2200" u="none" cap="none" strike="noStrike">
                <a:solidFill>
                  <a:srgbClr val="FF0066"/>
                </a:solidFill>
                <a:latin typeface="Calibri"/>
                <a:ea typeface="Calibri"/>
                <a:cs typeface="Calibri"/>
                <a:sym typeface="Calibri"/>
              </a:rPr>
              <a:t>“The protocol's already existing rules dictate that a block must reach 5MB, and then it is attached to the blockchain. However, now the protocol is updated, and the blocks are supposed to be only 3MB until they are pinned to the blockchain. Since the older nodes can append blocks with a storage capacity of 5MB, they are now also able to append blocks with 3MB to the blockchain. Thus, both old and new nodes can append blocks to the blockchain.</a:t>
            </a:r>
            <a:endParaRPr/>
          </a:p>
          <a:p>
            <a:pPr indent="0" lvl="0" marL="0" marR="0" rtl="0" algn="l">
              <a:lnSpc>
                <a:spcPct val="100000"/>
              </a:lnSpc>
              <a:spcBef>
                <a:spcPts val="0"/>
              </a:spcBef>
              <a:spcAft>
                <a:spcPts val="0"/>
              </a:spcAft>
              <a:buClr>
                <a:srgbClr val="FF0066"/>
              </a:buClr>
              <a:buSzPts val="2200"/>
              <a:buFont typeface="Calibri"/>
              <a:buNone/>
            </a:pPr>
            <a:r>
              <a:rPr b="0" i="1" lang="en-US" sz="2200" u="none" cap="none" strike="noStrike">
                <a:solidFill>
                  <a:srgbClr val="FF0066"/>
                </a:solidFill>
                <a:latin typeface="Calibri"/>
                <a:ea typeface="Calibri"/>
                <a:cs typeface="Calibri"/>
                <a:sym typeface="Calibri"/>
              </a:rPr>
              <a:t>However, if old nodes try to append a block with 5MB to the blockchain, the new nodes will be rejected because this block does not comply with the new rules of the protocol. Over time, the old nodes now also only follow the rules of the new protocol.”</a:t>
            </a:r>
            <a:r>
              <a:rPr b="0" baseline="30000" i="1" lang="en-US" sz="2200" u="none" cap="none" strike="noStrike">
                <a:solidFill>
                  <a:srgbClr val="FF0066"/>
                </a:solidFill>
                <a:latin typeface="Calibri"/>
                <a:ea typeface="Calibri"/>
                <a:cs typeface="Calibri"/>
                <a:sym typeface="Calibri"/>
              </a:rPr>
              <a:t>4</a:t>
            </a:r>
            <a:endParaRPr/>
          </a:p>
          <a:p>
            <a:pPr indent="0" lvl="0" marL="0" marR="0" rtl="0" algn="l">
              <a:lnSpc>
                <a:spcPct val="100000"/>
              </a:lnSpc>
              <a:spcBef>
                <a:spcPts val="0"/>
              </a:spcBef>
              <a:spcAft>
                <a:spcPts val="0"/>
              </a:spcAft>
              <a:buClr>
                <a:schemeClr val="dk1"/>
              </a:buClr>
              <a:buSzPts val="2200"/>
              <a:buFont typeface="Calibri"/>
              <a:buNone/>
            </a:pPr>
            <a:r>
              <a:t/>
            </a:r>
            <a:endParaRPr b="0" i="0" sz="2200" u="none" cap="none" strike="noStrike">
              <a:solidFill>
                <a:srgbClr val="FF0066"/>
              </a:solidFill>
              <a:latin typeface="Calibri"/>
              <a:ea typeface="Calibri"/>
              <a:cs typeface="Calibri"/>
              <a:sym typeface="Calibri"/>
            </a:endParaRPr>
          </a:p>
        </p:txBody>
      </p:sp>
      <p:sp>
        <p:nvSpPr>
          <p:cNvPr id="566" name="Google Shape;566;p38"/>
          <p:cNvSpPr txBox="1"/>
          <p:nvPr/>
        </p:nvSpPr>
        <p:spPr>
          <a:xfrm>
            <a:off x="244251" y="301169"/>
            <a:ext cx="11742826"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7. 1 Soft Forks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567" name="Google Shape;567;p38"/>
          <p:cNvSpPr txBox="1"/>
          <p:nvPr/>
        </p:nvSpPr>
        <p:spPr>
          <a:xfrm>
            <a:off x="365273" y="5348767"/>
            <a:ext cx="6096000"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100"/>
              <a:buFont typeface="Calibri"/>
              <a:buNone/>
            </a:pPr>
            <a:r>
              <a:rPr b="0" i="0" lang="en-US" sz="1100" u="sng" cap="none" strike="noStrike">
                <a:solidFill>
                  <a:srgbClr val="FF0066"/>
                </a:solidFill>
                <a:latin typeface="Calibri"/>
                <a:ea typeface="Calibri"/>
                <a:cs typeface="Calibri"/>
                <a:sym typeface="Calibri"/>
                <a:hlinkClick r:id="rId5">
                  <a:extLst>
                    <a:ext uri="{A12FA001-AC4F-418D-AE19-62706E023703}">
                      <ahyp:hlinkClr val="tx"/>
                    </a:ext>
                  </a:extLst>
                </a:hlinkClick>
              </a:rPr>
              <a:t>4 What are Soft Forks and Hard Forks? | Coinmonks (medium.com)</a:t>
            </a:r>
            <a:endParaRPr b="0" i="0" sz="1100" u="none" cap="none" strike="noStrike">
              <a:solidFill>
                <a:srgbClr val="FF0066"/>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571" name="Shape 571"/>
        <p:cNvGrpSpPr/>
        <p:nvPr/>
      </p:nvGrpSpPr>
      <p:grpSpPr>
        <a:xfrm>
          <a:off x="0" y="0"/>
          <a:ext cx="0" cy="0"/>
          <a:chOff x="0" y="0"/>
          <a:chExt cx="0" cy="0"/>
        </a:xfrm>
      </p:grpSpPr>
      <p:sp>
        <p:nvSpPr>
          <p:cNvPr id="572" name="Google Shape;572;p39"/>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573" name="Google Shape;573;p39"/>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574" name="Google Shape;574;p39"/>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575" name="Google Shape;575;p39"/>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576" name="Google Shape;576;p39"/>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577" name="Google Shape;577;p39"/>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578" name="Google Shape;578;p39"/>
          <p:cNvSpPr txBox="1"/>
          <p:nvPr/>
        </p:nvSpPr>
        <p:spPr>
          <a:xfrm>
            <a:off x="244251" y="301169"/>
            <a:ext cx="11742826"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7. 1 Soft Forks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pic>
        <p:nvPicPr>
          <p:cNvPr id="579" name="Google Shape;579;p39"/>
          <p:cNvPicPr preferRelativeResize="0"/>
          <p:nvPr/>
        </p:nvPicPr>
        <p:blipFill rotWithShape="1">
          <a:blip r:embed="rId5">
            <a:alphaModFix/>
          </a:blip>
          <a:srcRect b="0" l="0" r="0" t="0"/>
          <a:stretch/>
        </p:blipFill>
        <p:spPr>
          <a:xfrm>
            <a:off x="299884" y="1277281"/>
            <a:ext cx="6169114" cy="2844038"/>
          </a:xfrm>
          <a:prstGeom prst="rect">
            <a:avLst/>
          </a:prstGeom>
          <a:noFill/>
          <a:ln>
            <a:noFill/>
          </a:ln>
        </p:spPr>
      </p:pic>
      <p:sp>
        <p:nvSpPr>
          <p:cNvPr id="580" name="Google Shape;580;p39"/>
          <p:cNvSpPr txBox="1"/>
          <p:nvPr/>
        </p:nvSpPr>
        <p:spPr>
          <a:xfrm>
            <a:off x="6550114" y="1052671"/>
            <a:ext cx="4506183" cy="38164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Example: </a:t>
            </a:r>
            <a:r>
              <a:rPr b="0" i="1" lang="en-US" sz="2200" u="none" cap="none" strike="noStrike">
                <a:solidFill>
                  <a:srgbClr val="FF0066"/>
                </a:solidFill>
                <a:latin typeface="Calibri"/>
                <a:ea typeface="Calibri"/>
                <a:cs typeface="Calibri"/>
                <a:sym typeface="Calibri"/>
              </a:rPr>
              <a:t>“A soft fork is set to happen at block 700. The majority of the community may support the stronger chain of blocks following both the new and old rules. If the two sides reach a consensus after a while, the new rules are upgraded across the network. Any non-upgraded nodes who are still mining are essentially wasting their time. The community comes back together softly.” </a:t>
            </a:r>
            <a:r>
              <a:rPr b="0" baseline="30000" i="1" lang="en-US" sz="2200" u="none" cap="none" strike="noStrike">
                <a:solidFill>
                  <a:srgbClr val="FF0066"/>
                </a:solidFill>
                <a:latin typeface="Calibri"/>
                <a:ea typeface="Calibri"/>
                <a:cs typeface="Calibri"/>
                <a:sym typeface="Calibri"/>
              </a:rPr>
              <a:t>5</a:t>
            </a:r>
            <a:endParaRPr b="0" baseline="30000" i="1" sz="2200" u="none" cap="none" strike="noStrike">
              <a:solidFill>
                <a:srgbClr val="FF0066"/>
              </a:solidFill>
              <a:latin typeface="Calibri"/>
              <a:ea typeface="Calibri"/>
              <a:cs typeface="Calibri"/>
              <a:sym typeface="Calibri"/>
            </a:endParaRPr>
          </a:p>
        </p:txBody>
      </p:sp>
      <p:sp>
        <p:nvSpPr>
          <p:cNvPr id="581" name="Google Shape;581;p39"/>
          <p:cNvSpPr txBox="1"/>
          <p:nvPr/>
        </p:nvSpPr>
        <p:spPr>
          <a:xfrm>
            <a:off x="491612" y="1392241"/>
            <a:ext cx="49689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Calibri"/>
              <a:buNone/>
            </a:pPr>
            <a:r>
              <a:rPr b="0" i="0" lang="en-US" sz="1400" u="none" cap="none" strike="noStrike">
                <a:solidFill>
                  <a:srgbClr val="FF0066"/>
                </a:solidFill>
                <a:latin typeface="Calibri"/>
                <a:ea typeface="Calibri"/>
                <a:cs typeface="Calibri"/>
                <a:sym typeface="Calibri"/>
              </a:rPr>
              <a:t>[</a:t>
            </a:r>
            <a:r>
              <a:rPr b="0" i="0" lang="en-US" sz="1400" u="sng" cap="none" strike="noStrike">
                <a:solidFill>
                  <a:srgbClr val="FF0066"/>
                </a:solidFill>
                <a:latin typeface="Calibri"/>
                <a:ea typeface="Calibri"/>
                <a:cs typeface="Calibri"/>
                <a:sym typeface="Calibri"/>
                <a:hlinkClick r:id="rId6">
                  <a:extLst>
                    <a:ext uri="{A12FA001-AC4F-418D-AE19-62706E023703}">
                      <ahyp:hlinkClr val="tx"/>
                    </a:ext>
                  </a:extLst>
                </a:hlinkClick>
              </a:rPr>
              <a:t>16</a:t>
            </a:r>
            <a:r>
              <a:rPr b="0" i="0" lang="en-US" sz="1400" u="none" cap="none" strike="noStrike">
                <a:solidFill>
                  <a:srgbClr val="FF0066"/>
                </a:solidFill>
                <a:latin typeface="Calibri"/>
                <a:ea typeface="Calibri"/>
                <a:cs typeface="Calibri"/>
                <a:sym typeface="Calibri"/>
              </a:rPr>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119" name="Shape 119"/>
        <p:cNvGrpSpPr/>
        <p:nvPr/>
      </p:nvGrpSpPr>
      <p:grpSpPr>
        <a:xfrm>
          <a:off x="0" y="0"/>
          <a:ext cx="0" cy="0"/>
          <a:chOff x="0" y="0"/>
          <a:chExt cx="0" cy="0"/>
        </a:xfrm>
      </p:grpSpPr>
      <p:sp>
        <p:nvSpPr>
          <p:cNvPr id="120" name="Google Shape;120;p4"/>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121" name="Google Shape;121;p4"/>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122" name="Google Shape;122;p4"/>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123" name="Google Shape;123;p4"/>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124" name="Google Shape;124;p4"/>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125" name="Google Shape;125;p4"/>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126" name="Google Shape;126;p4"/>
          <p:cNvSpPr txBox="1"/>
          <p:nvPr/>
        </p:nvSpPr>
        <p:spPr>
          <a:xfrm>
            <a:off x="452284" y="360239"/>
            <a:ext cx="10670959"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800"/>
              <a:buFont typeface="Calibri"/>
              <a:buNone/>
            </a:pPr>
            <a:r>
              <a:rPr b="0" i="0" lang="en-US" sz="4800" u="none" cap="none" strike="noStrike">
                <a:solidFill>
                  <a:srgbClr val="FF0066"/>
                </a:solidFill>
                <a:latin typeface="Calibri"/>
                <a:ea typeface="Calibri"/>
                <a:cs typeface="Calibri"/>
                <a:sym typeface="Calibri"/>
              </a:rPr>
              <a:t>Summary</a:t>
            </a:r>
            <a:endParaRPr b="0" i="0" sz="4400" u="none" cap="none" strike="noStrike">
              <a:solidFill>
                <a:srgbClr val="FF0066"/>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27" name="Google Shape;127;p4"/>
          <p:cNvSpPr txBox="1"/>
          <p:nvPr/>
        </p:nvSpPr>
        <p:spPr>
          <a:xfrm>
            <a:off x="1629169" y="1182231"/>
            <a:ext cx="8391131" cy="4148700"/>
          </a:xfrm>
          <a:prstGeom prst="rect">
            <a:avLst/>
          </a:prstGeom>
          <a:noFill/>
          <a:ln>
            <a:noFill/>
          </a:ln>
        </p:spPr>
        <p:txBody>
          <a:bodyPr anchorCtr="0" anchor="t" bIns="45700" lIns="91425" spcFirstLastPara="1" rIns="91425" wrap="square" tIns="45700">
            <a:spAutoFit/>
          </a:bodyPr>
          <a:lstStyle/>
          <a:p>
            <a:pPr indent="0" lvl="0" marL="447675" marR="0" rtl="0" algn="l">
              <a:lnSpc>
                <a:spcPct val="150000"/>
              </a:lnSpc>
              <a:spcBef>
                <a:spcPts val="0"/>
              </a:spcBef>
              <a:spcAft>
                <a:spcPts val="0"/>
              </a:spcAft>
              <a:buClr>
                <a:srgbClr val="FF0066"/>
              </a:buClr>
              <a:buSzPts val="2200"/>
              <a:buFont typeface="Calibri"/>
              <a:buNone/>
            </a:pPr>
            <a:r>
              <a:rPr lang="en-US" sz="2200">
                <a:solidFill>
                  <a:srgbClr val="FF0066"/>
                </a:solidFill>
                <a:latin typeface="Calibri"/>
                <a:ea typeface="Calibri"/>
                <a:cs typeface="Calibri"/>
                <a:sym typeface="Calibri"/>
              </a:rPr>
              <a:t>7.2 Hard Forks</a:t>
            </a:r>
            <a:endParaRPr/>
          </a:p>
          <a:p>
            <a:pPr indent="0" lvl="0" marL="447675" marR="0" rtl="0" algn="l">
              <a:lnSpc>
                <a:spcPct val="150000"/>
              </a:lnSpc>
              <a:spcBef>
                <a:spcPts val="0"/>
              </a:spcBef>
              <a:spcAft>
                <a:spcPts val="0"/>
              </a:spcAft>
              <a:buNone/>
            </a:pPr>
            <a:r>
              <a:rPr lang="en-US" sz="2200">
                <a:solidFill>
                  <a:srgbClr val="FF0066"/>
                </a:solidFill>
                <a:latin typeface="Calibri"/>
                <a:ea typeface="Calibri"/>
                <a:cs typeface="Calibri"/>
                <a:sym typeface="Calibri"/>
              </a:rPr>
              <a:t>7. 3 Ethereum’s Hard Forks</a:t>
            </a:r>
            <a:endParaRPr sz="2200">
              <a:solidFill>
                <a:srgbClr val="FF0066"/>
              </a:solidFill>
              <a:latin typeface="Calibri"/>
              <a:ea typeface="Calibri"/>
              <a:cs typeface="Calibri"/>
              <a:sym typeface="Calibri"/>
            </a:endParaRPr>
          </a:p>
          <a:p>
            <a:pPr indent="0" lvl="0" marL="0" marR="0" rtl="0" algn="l">
              <a:lnSpc>
                <a:spcPct val="150000"/>
              </a:lnSpc>
              <a:spcBef>
                <a:spcPts val="0"/>
              </a:spcBef>
              <a:spcAft>
                <a:spcPts val="0"/>
              </a:spcAft>
              <a:buClr>
                <a:srgbClr val="FF0066"/>
              </a:buClr>
              <a:buSzPts val="2200"/>
              <a:buFont typeface="Calibri"/>
              <a:buNone/>
            </a:pPr>
            <a:r>
              <a:rPr lang="en-US" sz="2200">
                <a:solidFill>
                  <a:srgbClr val="FF0066"/>
                </a:solidFill>
                <a:latin typeface="Calibri"/>
                <a:ea typeface="Calibri"/>
                <a:cs typeface="Calibri"/>
                <a:sym typeface="Calibri"/>
              </a:rPr>
              <a:t>8. Initial Coin Offerings (ICOs)</a:t>
            </a:r>
            <a:endParaRPr/>
          </a:p>
          <a:p>
            <a:pPr indent="0" lvl="0" marL="447675" marR="0" rtl="0" algn="l">
              <a:lnSpc>
                <a:spcPct val="150000"/>
              </a:lnSpc>
              <a:spcBef>
                <a:spcPts val="0"/>
              </a:spcBef>
              <a:spcAft>
                <a:spcPts val="0"/>
              </a:spcAft>
              <a:buNone/>
            </a:pPr>
            <a:r>
              <a:rPr lang="en-US" sz="2200">
                <a:solidFill>
                  <a:srgbClr val="FF0066"/>
                </a:solidFill>
                <a:latin typeface="Calibri"/>
                <a:ea typeface="Calibri"/>
                <a:cs typeface="Calibri"/>
                <a:sym typeface="Calibri"/>
              </a:rPr>
              <a:t>8.1 Differences between IPO and ICO</a:t>
            </a:r>
            <a:endParaRPr/>
          </a:p>
          <a:p>
            <a:pPr indent="0" lvl="0" marL="447675" marR="0" rtl="0" algn="l">
              <a:lnSpc>
                <a:spcPct val="150000"/>
              </a:lnSpc>
              <a:spcBef>
                <a:spcPts val="0"/>
              </a:spcBef>
              <a:spcAft>
                <a:spcPts val="0"/>
              </a:spcAft>
              <a:buNone/>
            </a:pPr>
            <a:r>
              <a:rPr lang="en-US" sz="2200">
                <a:solidFill>
                  <a:srgbClr val="FF0066"/>
                </a:solidFill>
                <a:latin typeface="Calibri"/>
                <a:ea typeface="Calibri"/>
                <a:cs typeface="Calibri"/>
                <a:sym typeface="Calibri"/>
              </a:rPr>
              <a:t>8.2 How does an ICO work?</a:t>
            </a:r>
            <a:endParaRPr/>
          </a:p>
          <a:p>
            <a:pPr indent="0" lvl="0" marL="447675" marR="0" rtl="0" algn="l">
              <a:lnSpc>
                <a:spcPct val="150000"/>
              </a:lnSpc>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2200"/>
              <a:buFont typeface="Calibri"/>
              <a:buNone/>
            </a:pPr>
            <a:r>
              <a:t/>
            </a:r>
            <a:endParaRPr b="0" i="0" sz="2200" u="none" cap="none" strike="noStrike">
              <a:solidFill>
                <a:srgbClr val="FF0066"/>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2200"/>
              <a:buFont typeface="Calibri"/>
              <a:buNone/>
            </a:pPr>
            <a:r>
              <a:t/>
            </a:r>
            <a:endParaRPr b="0" i="0" sz="2200" u="none" cap="none" strike="noStrike">
              <a:solidFill>
                <a:srgbClr val="00000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585" name="Shape 585"/>
        <p:cNvGrpSpPr/>
        <p:nvPr/>
      </p:nvGrpSpPr>
      <p:grpSpPr>
        <a:xfrm>
          <a:off x="0" y="0"/>
          <a:ext cx="0" cy="0"/>
          <a:chOff x="0" y="0"/>
          <a:chExt cx="0" cy="0"/>
        </a:xfrm>
      </p:grpSpPr>
      <p:sp>
        <p:nvSpPr>
          <p:cNvPr id="586" name="Google Shape;586;p40"/>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587" name="Google Shape;587;p40"/>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588" name="Google Shape;588;p40"/>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589" name="Google Shape;589;p40"/>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590" name="Google Shape;590;p40"/>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591" name="Google Shape;591;p40"/>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592" name="Google Shape;592;p40"/>
          <p:cNvSpPr txBox="1"/>
          <p:nvPr/>
        </p:nvSpPr>
        <p:spPr>
          <a:xfrm>
            <a:off x="562896" y="1752285"/>
            <a:ext cx="11248104" cy="110799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Hard forks are huge changes due to the fact that they are a change to the protocol that is not backward compatible. </a:t>
            </a:r>
            <a:endParaRPr/>
          </a:p>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Hard forks are usually implemented under extreme conditions, so only if they are necessary; </a:t>
            </a:r>
            <a:endParaRPr/>
          </a:p>
        </p:txBody>
      </p:sp>
      <p:sp>
        <p:nvSpPr>
          <p:cNvPr id="593" name="Google Shape;593;p40"/>
          <p:cNvSpPr txBox="1"/>
          <p:nvPr/>
        </p:nvSpPr>
        <p:spPr>
          <a:xfrm>
            <a:off x="449174" y="256677"/>
            <a:ext cx="11742826"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7. 2 Hard Forks</a:t>
            </a:r>
            <a:endParaRPr/>
          </a:p>
          <a:p>
            <a:pPr indent="0" lvl="0" marL="0" marR="0" rtl="0" algn="l">
              <a:lnSpc>
                <a:spcPct val="100000"/>
              </a:lnSpc>
              <a:spcBef>
                <a:spcPts val="0"/>
              </a:spcBef>
              <a:spcAft>
                <a:spcPts val="0"/>
              </a:spcAft>
              <a:buClr>
                <a:schemeClr val="dk1"/>
              </a:buClr>
              <a:buSzPts val="2200"/>
              <a:buFont typeface="Calibri"/>
              <a:buNone/>
            </a:pPr>
            <a:r>
              <a:t/>
            </a:r>
            <a:endParaRPr b="0" i="0" sz="2200" u="none" cap="none" strike="noStrike">
              <a:solidFill>
                <a:srgbClr val="FF0066"/>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597" name="Shape 597"/>
        <p:cNvGrpSpPr/>
        <p:nvPr/>
      </p:nvGrpSpPr>
      <p:grpSpPr>
        <a:xfrm>
          <a:off x="0" y="0"/>
          <a:ext cx="0" cy="0"/>
          <a:chOff x="0" y="0"/>
          <a:chExt cx="0" cy="0"/>
        </a:xfrm>
      </p:grpSpPr>
      <p:sp>
        <p:nvSpPr>
          <p:cNvPr id="598" name="Google Shape;598;p41"/>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599" name="Google Shape;599;p41"/>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600" name="Google Shape;600;p41"/>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601" name="Google Shape;601;p41"/>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602" name="Google Shape;602;p41"/>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603" name="Google Shape;603;p41"/>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604" name="Google Shape;604;p41"/>
          <p:cNvSpPr txBox="1"/>
          <p:nvPr/>
        </p:nvSpPr>
        <p:spPr>
          <a:xfrm>
            <a:off x="449174" y="256677"/>
            <a:ext cx="11742826"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7. 2 Hard Forks</a:t>
            </a:r>
            <a:endParaRPr b="0" i="0" sz="2200" u="none" cap="none" strike="noStrike">
              <a:solidFill>
                <a:srgbClr val="FF0066"/>
              </a:solidFill>
              <a:latin typeface="Calibri"/>
              <a:ea typeface="Calibri"/>
              <a:cs typeface="Calibri"/>
              <a:sym typeface="Calibri"/>
            </a:endParaRPr>
          </a:p>
        </p:txBody>
      </p:sp>
      <p:sp>
        <p:nvSpPr>
          <p:cNvPr id="605" name="Google Shape;605;p41"/>
          <p:cNvSpPr txBox="1"/>
          <p:nvPr/>
        </p:nvSpPr>
        <p:spPr>
          <a:xfrm>
            <a:off x="381000" y="1801962"/>
            <a:ext cx="11511116" cy="178510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Example: “</a:t>
            </a:r>
            <a:r>
              <a:rPr b="0" i="1" lang="en-US" sz="2200" u="none" cap="none" strike="noStrike">
                <a:solidFill>
                  <a:srgbClr val="FF0066"/>
                </a:solidFill>
                <a:latin typeface="Calibri"/>
                <a:ea typeface="Calibri"/>
                <a:cs typeface="Calibri"/>
                <a:sym typeface="Calibri"/>
              </a:rPr>
              <a:t>Suppose the protocol's pre-existing rules prescribe 5 MB as the block size, as in the above example. However, the new protocol specifies that a data size of 7MB per block must be reached for it to be attached to the blockchain. In this case, the old nodes are not compatible with the new protocol. The miner must now decide whether to continue running his node on the old protocol or update it to the new one.”</a:t>
            </a:r>
            <a:r>
              <a:rPr b="0" baseline="30000" i="1" lang="en-US" sz="2200" u="none" cap="none" strike="noStrike">
                <a:solidFill>
                  <a:srgbClr val="FF0066"/>
                </a:solidFill>
                <a:latin typeface="Calibri"/>
                <a:ea typeface="Calibri"/>
                <a:cs typeface="Calibri"/>
                <a:sym typeface="Calibri"/>
              </a:rPr>
              <a:t>6</a:t>
            </a:r>
            <a:endParaRPr b="0" baseline="30000" i="0" sz="2200" u="none" cap="none" strike="noStrike">
              <a:solidFill>
                <a:srgbClr val="FF0066"/>
              </a:solidFill>
              <a:latin typeface="Calibri"/>
              <a:ea typeface="Calibri"/>
              <a:cs typeface="Calibri"/>
              <a:sym typeface="Calibri"/>
            </a:endParaRPr>
          </a:p>
        </p:txBody>
      </p:sp>
      <p:sp>
        <p:nvSpPr>
          <p:cNvPr id="606" name="Google Shape;606;p41"/>
          <p:cNvSpPr txBox="1"/>
          <p:nvPr/>
        </p:nvSpPr>
        <p:spPr>
          <a:xfrm>
            <a:off x="365273" y="5407476"/>
            <a:ext cx="6096000"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100"/>
              <a:buFont typeface="Calibri"/>
              <a:buNone/>
            </a:pPr>
            <a:r>
              <a:rPr b="0" i="0" lang="en-US" sz="1100" u="sng" cap="none" strike="noStrike">
                <a:solidFill>
                  <a:srgbClr val="FF0066"/>
                </a:solidFill>
                <a:latin typeface="Calibri"/>
                <a:ea typeface="Calibri"/>
                <a:cs typeface="Calibri"/>
                <a:sym typeface="Calibri"/>
                <a:hlinkClick r:id="rId5">
                  <a:extLst>
                    <a:ext uri="{A12FA001-AC4F-418D-AE19-62706E023703}">
                      <ahyp:hlinkClr val="tx"/>
                    </a:ext>
                  </a:extLst>
                </a:hlinkClick>
              </a:rPr>
              <a:t>6 What are Soft Forks and Hard Forks? | Coinmonks (medium.com)</a:t>
            </a:r>
            <a:endParaRPr b="0" i="0" sz="1100" u="none" cap="none" strike="noStrike">
              <a:solidFill>
                <a:srgbClr val="FF0066"/>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611" name="Shape 611"/>
        <p:cNvGrpSpPr/>
        <p:nvPr/>
      </p:nvGrpSpPr>
      <p:grpSpPr>
        <a:xfrm>
          <a:off x="0" y="0"/>
          <a:ext cx="0" cy="0"/>
          <a:chOff x="0" y="0"/>
          <a:chExt cx="0" cy="0"/>
        </a:xfrm>
      </p:grpSpPr>
      <p:sp>
        <p:nvSpPr>
          <p:cNvPr id="612" name="Google Shape;612;p42"/>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613" name="Google Shape;613;p42"/>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614" name="Google Shape;614;p42"/>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615" name="Google Shape;615;p42"/>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616" name="Google Shape;616;p42"/>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617" name="Google Shape;617;p42"/>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618" name="Google Shape;618;p42"/>
          <p:cNvSpPr txBox="1"/>
          <p:nvPr/>
        </p:nvSpPr>
        <p:spPr>
          <a:xfrm>
            <a:off x="244251" y="301169"/>
            <a:ext cx="11742826"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7. 2 Hard Forks </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619" name="Google Shape;619;p42"/>
          <p:cNvSpPr txBox="1"/>
          <p:nvPr/>
        </p:nvSpPr>
        <p:spPr>
          <a:xfrm>
            <a:off x="5762481" y="1052671"/>
            <a:ext cx="6096000" cy="483209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Example: “</a:t>
            </a:r>
            <a:r>
              <a:rPr b="0" i="1" lang="en-US" sz="2200" u="none" cap="none" strike="noStrike">
                <a:solidFill>
                  <a:srgbClr val="FF0066"/>
                </a:solidFill>
                <a:latin typeface="Calibri"/>
                <a:ea typeface="Calibri"/>
                <a:cs typeface="Calibri"/>
                <a:sym typeface="Calibri"/>
              </a:rPr>
              <a:t>The community can say that the new protocol will go live when block 999 is published to the cryptocurrency blockchain.</a:t>
            </a:r>
            <a:endParaRPr/>
          </a:p>
          <a:p>
            <a:pPr indent="0" lvl="0" marL="0" marR="0" rtl="0" algn="just">
              <a:lnSpc>
                <a:spcPct val="100000"/>
              </a:lnSpc>
              <a:spcBef>
                <a:spcPts val="0"/>
              </a:spcBef>
              <a:spcAft>
                <a:spcPts val="0"/>
              </a:spcAft>
              <a:buClr>
                <a:srgbClr val="FF0066"/>
              </a:buClr>
              <a:buSzPts val="2200"/>
              <a:buFont typeface="Calibri"/>
              <a:buNone/>
            </a:pPr>
            <a:r>
              <a:rPr b="0" i="1" lang="en-US" sz="2200" u="none" cap="none" strike="noStrike">
                <a:solidFill>
                  <a:srgbClr val="FF0066"/>
                </a:solidFill>
                <a:latin typeface="Calibri"/>
                <a:ea typeface="Calibri"/>
                <a:cs typeface="Calibri"/>
                <a:sym typeface="Calibri"/>
              </a:rPr>
              <a:t>When the currency reaches that block number, the community splits in two. Some decide to support the original set of rules, while others support the new fork. Each group then starts adding new blocks to the fork it supports. At this point, both blockchains are incompatible with each other, and a hard fork has occurred. In a hard fork, the nodes essentially go through a contentious divorce and don’t ever interact with each other again. They don’t even acknowledge the nodes or transactions on the old blockchain” </a:t>
            </a:r>
            <a:r>
              <a:rPr b="0" baseline="30000" i="1" lang="en-US" sz="2200" u="none" cap="none" strike="noStrike">
                <a:solidFill>
                  <a:srgbClr val="FF0066"/>
                </a:solidFill>
                <a:latin typeface="Calibri"/>
                <a:ea typeface="Calibri"/>
                <a:cs typeface="Calibri"/>
                <a:sym typeface="Calibri"/>
              </a:rPr>
              <a:t>7</a:t>
            </a:r>
            <a:endParaRPr b="0" i="1" sz="2200" u="none" cap="none" strike="noStrike">
              <a:solidFill>
                <a:srgbClr val="FF0066"/>
              </a:solidFill>
              <a:latin typeface="Calibri"/>
              <a:ea typeface="Calibri"/>
              <a:cs typeface="Calibri"/>
              <a:sym typeface="Calibri"/>
            </a:endParaRPr>
          </a:p>
        </p:txBody>
      </p:sp>
      <p:pic>
        <p:nvPicPr>
          <p:cNvPr id="620" name="Google Shape;620;p42"/>
          <p:cNvPicPr preferRelativeResize="0"/>
          <p:nvPr/>
        </p:nvPicPr>
        <p:blipFill rotWithShape="1">
          <a:blip r:embed="rId5">
            <a:alphaModFix/>
          </a:blip>
          <a:srcRect b="0" l="0" r="0" t="0"/>
          <a:stretch/>
        </p:blipFill>
        <p:spPr>
          <a:xfrm>
            <a:off x="278939" y="1623138"/>
            <a:ext cx="5394274" cy="2447335"/>
          </a:xfrm>
          <a:prstGeom prst="rect">
            <a:avLst/>
          </a:prstGeom>
          <a:noFill/>
          <a:ln>
            <a:noFill/>
          </a:ln>
        </p:spPr>
      </p:pic>
      <p:sp>
        <p:nvSpPr>
          <p:cNvPr id="621" name="Google Shape;621;p42"/>
          <p:cNvSpPr txBox="1"/>
          <p:nvPr/>
        </p:nvSpPr>
        <p:spPr>
          <a:xfrm>
            <a:off x="299884" y="5404652"/>
            <a:ext cx="6096000"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100"/>
              <a:buFont typeface="Calibri"/>
              <a:buNone/>
            </a:pPr>
            <a:r>
              <a:rPr b="0" i="0" lang="en-US" sz="1100" u="sng" cap="none" strike="noStrike">
                <a:solidFill>
                  <a:srgbClr val="FF0066"/>
                </a:solidFill>
                <a:latin typeface="Calibri"/>
                <a:ea typeface="Calibri"/>
                <a:cs typeface="Calibri"/>
                <a:sym typeface="Calibri"/>
                <a:hlinkClick r:id="rId6">
                  <a:extLst>
                    <a:ext uri="{A12FA001-AC4F-418D-AE19-62706E023703}">
                      <ahyp:hlinkClr val="tx"/>
                    </a:ext>
                  </a:extLst>
                </a:hlinkClick>
              </a:rPr>
              <a:t>7 Cryptocurrency Forks or Investment Splits - dummies</a:t>
            </a:r>
            <a:endParaRPr b="0" i="0" sz="1100" u="none" cap="none" strike="noStrike">
              <a:solidFill>
                <a:srgbClr val="FF0066"/>
              </a:solidFill>
              <a:latin typeface="Calibri"/>
              <a:ea typeface="Calibri"/>
              <a:cs typeface="Calibri"/>
              <a:sym typeface="Calibri"/>
            </a:endParaRPr>
          </a:p>
        </p:txBody>
      </p:sp>
      <p:sp>
        <p:nvSpPr>
          <p:cNvPr id="622" name="Google Shape;622;p42"/>
          <p:cNvSpPr txBox="1"/>
          <p:nvPr/>
        </p:nvSpPr>
        <p:spPr>
          <a:xfrm>
            <a:off x="319056" y="1745103"/>
            <a:ext cx="49689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Calibri"/>
              <a:buNone/>
            </a:pPr>
            <a:r>
              <a:rPr b="0" i="0" lang="en-US" sz="1400" u="none" cap="none" strike="noStrike">
                <a:solidFill>
                  <a:srgbClr val="FF0066"/>
                </a:solidFill>
                <a:latin typeface="Calibri"/>
                <a:ea typeface="Calibri"/>
                <a:cs typeface="Calibri"/>
                <a:sym typeface="Calibri"/>
              </a:rPr>
              <a:t>[</a:t>
            </a:r>
            <a:r>
              <a:rPr b="0" i="0" lang="en-US" sz="1400" u="sng" cap="none" strike="noStrike">
                <a:solidFill>
                  <a:srgbClr val="FF0066"/>
                </a:solidFill>
                <a:latin typeface="Calibri"/>
                <a:ea typeface="Calibri"/>
                <a:cs typeface="Calibri"/>
                <a:sym typeface="Calibri"/>
                <a:hlinkClick r:id="rId7">
                  <a:extLst>
                    <a:ext uri="{A12FA001-AC4F-418D-AE19-62706E023703}">
                      <ahyp:hlinkClr val="tx"/>
                    </a:ext>
                  </a:extLst>
                </a:hlinkClick>
              </a:rPr>
              <a:t>17</a:t>
            </a:r>
            <a:r>
              <a:rPr b="0" i="0" lang="en-US" sz="1400" u="none" cap="none" strike="noStrike">
                <a:solidFill>
                  <a:srgbClr val="FF0066"/>
                </a:solidFill>
                <a:latin typeface="Calibri"/>
                <a:ea typeface="Calibri"/>
                <a:cs typeface="Calibri"/>
                <a:sym typeface="Calibri"/>
              </a:rPr>
              <a: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627" name="Shape 627"/>
        <p:cNvGrpSpPr/>
        <p:nvPr/>
      </p:nvGrpSpPr>
      <p:grpSpPr>
        <a:xfrm>
          <a:off x="0" y="0"/>
          <a:ext cx="0" cy="0"/>
          <a:chOff x="0" y="0"/>
          <a:chExt cx="0" cy="0"/>
        </a:xfrm>
      </p:grpSpPr>
      <p:sp>
        <p:nvSpPr>
          <p:cNvPr id="628" name="Google Shape;628;p43"/>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629" name="Google Shape;629;p43"/>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630" name="Google Shape;630;p43"/>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631" name="Google Shape;631;p43"/>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632" name="Google Shape;632;p43"/>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633" name="Google Shape;633;p43"/>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634" name="Google Shape;634;p43"/>
          <p:cNvSpPr txBox="1"/>
          <p:nvPr/>
        </p:nvSpPr>
        <p:spPr>
          <a:xfrm>
            <a:off x="244251" y="270933"/>
            <a:ext cx="11742826"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7. 3 Ethereum’s Hard Forks</a:t>
            </a:r>
            <a:endParaRPr b="0" i="0" sz="2400" u="none" cap="none" strike="noStrike">
              <a:solidFill>
                <a:srgbClr val="000000"/>
              </a:solidFill>
              <a:latin typeface="Calibri"/>
              <a:ea typeface="Calibri"/>
              <a:cs typeface="Calibri"/>
              <a:sym typeface="Calibri"/>
            </a:endParaRPr>
          </a:p>
        </p:txBody>
      </p:sp>
      <p:sp>
        <p:nvSpPr>
          <p:cNvPr id="635" name="Google Shape;635;p43"/>
          <p:cNvSpPr txBox="1"/>
          <p:nvPr/>
        </p:nvSpPr>
        <p:spPr>
          <a:xfrm>
            <a:off x="376083" y="1192774"/>
            <a:ext cx="11085871" cy="301621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It is important to mention Ethereum’s Hard Forks since they are so detrimental and significant to Ethereum’s well-being.</a:t>
            </a:r>
            <a:endParaRPr/>
          </a:p>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There have already been several hard forks in the history of Ethereum and there are others planned for the near future.</a:t>
            </a:r>
            <a:endParaRPr/>
          </a:p>
          <a:p>
            <a:pPr indent="0" lvl="0" marL="0" marR="0" rtl="0" algn="just">
              <a:lnSpc>
                <a:spcPct val="100000"/>
              </a:lnSpc>
              <a:spcBef>
                <a:spcPts val="0"/>
              </a:spcBef>
              <a:spcAft>
                <a:spcPts val="0"/>
              </a:spcAft>
              <a:buClr>
                <a:schemeClr val="dk1"/>
              </a:buClr>
              <a:buSzPts val="2200"/>
              <a:buFont typeface="Calibri"/>
              <a:buNone/>
            </a:pPr>
            <a:r>
              <a:t/>
            </a:r>
            <a:endParaRPr b="0"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The most discussed hard fork of Ethereum was performed on July 20, 2016 necessary after the DAO attack. </a:t>
            </a:r>
            <a:endParaRPr b="0" i="0" sz="1800" u="none" cap="none" strike="noStrike">
              <a:solidFill>
                <a:srgbClr val="292929"/>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292929"/>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292929"/>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639" name="Shape 639"/>
        <p:cNvGrpSpPr/>
        <p:nvPr/>
      </p:nvGrpSpPr>
      <p:grpSpPr>
        <a:xfrm>
          <a:off x="0" y="0"/>
          <a:ext cx="0" cy="0"/>
          <a:chOff x="0" y="0"/>
          <a:chExt cx="0" cy="0"/>
        </a:xfrm>
      </p:grpSpPr>
      <p:sp>
        <p:nvSpPr>
          <p:cNvPr id="640" name="Google Shape;640;p44"/>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641" name="Google Shape;641;p44"/>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642" name="Google Shape;642;p44"/>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643" name="Google Shape;643;p44"/>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644" name="Google Shape;644;p44"/>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645" name="Google Shape;645;p44"/>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646" name="Google Shape;646;p44"/>
          <p:cNvSpPr txBox="1"/>
          <p:nvPr/>
        </p:nvSpPr>
        <p:spPr>
          <a:xfrm>
            <a:off x="244250" y="403052"/>
            <a:ext cx="11742826"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8. Initial Coin Offerings (ICOs)</a:t>
            </a:r>
            <a:endParaRPr/>
          </a:p>
        </p:txBody>
      </p:sp>
      <p:sp>
        <p:nvSpPr>
          <p:cNvPr id="647" name="Google Shape;647;p44"/>
          <p:cNvSpPr txBox="1"/>
          <p:nvPr/>
        </p:nvSpPr>
        <p:spPr>
          <a:xfrm>
            <a:off x="299884" y="1258111"/>
            <a:ext cx="11683194" cy="14465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66"/>
              </a:buClr>
              <a:buSzPts val="2200"/>
              <a:buFont typeface="Calibri"/>
              <a:buNone/>
            </a:pPr>
            <a:r>
              <a:rPr b="0" i="0" lang="en-US" sz="2200" u="none" cap="none" strike="noStrike">
                <a:solidFill>
                  <a:srgbClr val="FF0066"/>
                </a:solidFill>
                <a:latin typeface="Calibri"/>
                <a:ea typeface="Calibri"/>
                <a:cs typeface="Calibri"/>
                <a:sym typeface="Calibri"/>
              </a:rPr>
              <a:t>An initial coin offering (ICO) is a type of capital-raising activity in the cryptocurrency and blockchain environment. The ICO can be viewed as an initial public offering (IPO) that uses cryptocurrencies even though there are some crucial differences between the two fundraising activities. Startups primarily use an ICO  to raise capital. </a:t>
            </a:r>
            <a:endParaRPr b="0" i="0" sz="2200" u="none" cap="none" strike="noStrike">
              <a:solidFill>
                <a:srgbClr val="FF0066"/>
              </a:solidFill>
              <a:latin typeface="Calibri"/>
              <a:ea typeface="Calibri"/>
              <a:cs typeface="Calibri"/>
              <a:sym typeface="Calibri"/>
            </a:endParaRPr>
          </a:p>
        </p:txBody>
      </p:sp>
      <p:pic>
        <p:nvPicPr>
          <p:cNvPr id="648" name="Google Shape;648;p44"/>
          <p:cNvPicPr preferRelativeResize="0"/>
          <p:nvPr/>
        </p:nvPicPr>
        <p:blipFill rotWithShape="1">
          <a:blip r:embed="rId5">
            <a:alphaModFix/>
          </a:blip>
          <a:srcRect b="0" l="0" r="0" t="0"/>
          <a:stretch/>
        </p:blipFill>
        <p:spPr>
          <a:xfrm>
            <a:off x="3129616" y="2801257"/>
            <a:ext cx="5053403" cy="3005826"/>
          </a:xfrm>
          <a:prstGeom prst="rect">
            <a:avLst/>
          </a:prstGeom>
          <a:noFill/>
          <a:ln>
            <a:noFill/>
          </a:ln>
        </p:spPr>
      </p:pic>
      <p:sp>
        <p:nvSpPr>
          <p:cNvPr id="649" name="Google Shape;649;p44"/>
          <p:cNvSpPr txBox="1"/>
          <p:nvPr/>
        </p:nvSpPr>
        <p:spPr>
          <a:xfrm>
            <a:off x="3409585" y="3029062"/>
            <a:ext cx="49689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Calibri"/>
              <a:buNone/>
            </a:pPr>
            <a:r>
              <a:rPr b="0" i="0" lang="en-US" sz="1400" u="none" cap="none" strike="noStrike">
                <a:solidFill>
                  <a:srgbClr val="FF0066"/>
                </a:solidFill>
                <a:latin typeface="Calibri"/>
                <a:ea typeface="Calibri"/>
                <a:cs typeface="Calibri"/>
                <a:sym typeface="Calibri"/>
              </a:rPr>
              <a:t>[</a:t>
            </a:r>
            <a:r>
              <a:rPr b="0" i="0" lang="en-US" sz="1400" u="sng" cap="none" strike="noStrike">
                <a:solidFill>
                  <a:srgbClr val="FF0066"/>
                </a:solidFill>
                <a:latin typeface="Calibri"/>
                <a:ea typeface="Calibri"/>
                <a:cs typeface="Calibri"/>
                <a:sym typeface="Calibri"/>
                <a:hlinkClick r:id="rId6">
                  <a:extLst>
                    <a:ext uri="{A12FA001-AC4F-418D-AE19-62706E023703}">
                      <ahyp:hlinkClr val="tx"/>
                    </a:ext>
                  </a:extLst>
                </a:hlinkClick>
              </a:rPr>
              <a:t>18</a:t>
            </a:r>
            <a:r>
              <a:rPr b="0" i="0" lang="en-US" sz="1400" u="none" cap="none" strike="noStrike">
                <a:solidFill>
                  <a:srgbClr val="FF0066"/>
                </a:solidFill>
                <a:latin typeface="Calibri"/>
                <a:ea typeface="Calibri"/>
                <a:cs typeface="Calibri"/>
                <a:sym typeface="Calibri"/>
              </a:rPr>
              <a: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653" name="Shape 653"/>
        <p:cNvGrpSpPr/>
        <p:nvPr/>
      </p:nvGrpSpPr>
      <p:grpSpPr>
        <a:xfrm>
          <a:off x="0" y="0"/>
          <a:ext cx="0" cy="0"/>
          <a:chOff x="0" y="0"/>
          <a:chExt cx="0" cy="0"/>
        </a:xfrm>
      </p:grpSpPr>
      <p:sp>
        <p:nvSpPr>
          <p:cNvPr id="654" name="Google Shape;654;p45"/>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655" name="Google Shape;655;p45"/>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656" name="Google Shape;656;p45"/>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657" name="Google Shape;657;p45"/>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658" name="Google Shape;658;p45"/>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659" name="Google Shape;659;p45"/>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660" name="Google Shape;660;p45"/>
          <p:cNvSpPr txBox="1"/>
          <p:nvPr/>
        </p:nvSpPr>
        <p:spPr>
          <a:xfrm>
            <a:off x="-194838" y="402072"/>
            <a:ext cx="11742826"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8.1 Differences between IPO and ICO</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aphicFrame>
        <p:nvGraphicFramePr>
          <p:cNvPr id="661" name="Google Shape;661;p45"/>
          <p:cNvGraphicFramePr/>
          <p:nvPr/>
        </p:nvGraphicFramePr>
        <p:xfrm>
          <a:off x="452284" y="1194132"/>
          <a:ext cx="3000000" cy="3000000"/>
        </p:xfrm>
        <a:graphic>
          <a:graphicData uri="http://schemas.openxmlformats.org/drawingml/2006/table">
            <a:tbl>
              <a:tblPr bandRow="1" firstRow="1">
                <a:noFill/>
                <a:tableStyleId>{A57B96F3-9358-429E-BBCD-5F9EC84C2E5A}</a:tableStyleId>
              </a:tblPr>
              <a:tblGrid>
                <a:gridCol w="5383150"/>
                <a:gridCol w="5383150"/>
              </a:tblGrid>
              <a:tr h="546475">
                <a:tc>
                  <a:txBody>
                    <a:bodyPr/>
                    <a:lstStyle/>
                    <a:p>
                      <a:pPr indent="0" lvl="0" marL="0" marR="0" rtl="0" algn="l">
                        <a:spcBef>
                          <a:spcPts val="0"/>
                        </a:spcBef>
                        <a:spcAft>
                          <a:spcPts val="0"/>
                        </a:spcAft>
                        <a:buNone/>
                      </a:pPr>
                      <a:r>
                        <a:rPr lang="en-US" sz="1800" u="none" cap="none" strike="noStrike"/>
                        <a:t>IPO</a:t>
                      </a:r>
                      <a:endParaRPr/>
                    </a:p>
                  </a:txBody>
                  <a:tcPr marT="45725" marB="45725" marR="91450" marL="91450"/>
                </a:tc>
                <a:tc>
                  <a:txBody>
                    <a:bodyPr/>
                    <a:lstStyle/>
                    <a:p>
                      <a:pPr indent="0" lvl="0" marL="0" marR="0" rtl="0" algn="l">
                        <a:spcBef>
                          <a:spcPts val="0"/>
                        </a:spcBef>
                        <a:spcAft>
                          <a:spcPts val="0"/>
                        </a:spcAft>
                        <a:buNone/>
                      </a:pPr>
                      <a:r>
                        <a:rPr lang="en-US" sz="1800"/>
                        <a:t>ICO</a:t>
                      </a:r>
                      <a:endParaRPr/>
                    </a:p>
                  </a:txBody>
                  <a:tcPr marT="45725" marB="45725" marR="91450" marL="91450"/>
                </a:tc>
              </a:tr>
              <a:tr h="546475">
                <a:tc>
                  <a:txBody>
                    <a:bodyPr/>
                    <a:lstStyle/>
                    <a:p>
                      <a:pPr indent="0" lvl="0" marL="0" marR="0" rtl="0" algn="l">
                        <a:spcBef>
                          <a:spcPts val="0"/>
                        </a:spcBef>
                        <a:spcAft>
                          <a:spcPts val="0"/>
                        </a:spcAft>
                        <a:buNone/>
                      </a:pPr>
                      <a:r>
                        <a:rPr b="0" i="0" lang="en-US" sz="1800">
                          <a:solidFill>
                            <a:schemeClr val="dk1"/>
                          </a:solidFill>
                          <a:latin typeface="Calibri"/>
                          <a:ea typeface="Calibri"/>
                          <a:cs typeface="Calibri"/>
                          <a:sym typeface="Calibri"/>
                        </a:rPr>
                        <a:t>IPO are a form of crowdfunding which targets the general public. The public offering is a democratized form of investing due to the fact that almost anyone can become an investor. However, due to regulatory concerns, private ICOs are becoming a more viable option with regards to public offerings.</a:t>
                      </a:r>
                      <a:endParaRPr sz="1800"/>
                    </a:p>
                  </a:txBody>
                  <a:tcPr marT="45725" marB="45725" marR="91450" marL="91450"/>
                </a:tc>
                <a:tc>
                  <a:txBody>
                    <a:bodyPr/>
                    <a:lstStyle/>
                    <a:p>
                      <a:pPr indent="0" lvl="0" marL="0" marR="0" rtl="0" algn="l">
                        <a:spcBef>
                          <a:spcPts val="0"/>
                        </a:spcBef>
                        <a:spcAft>
                          <a:spcPts val="0"/>
                        </a:spcAft>
                        <a:buNone/>
                      </a:pPr>
                      <a:r>
                        <a:rPr b="0" i="0" lang="en-US" sz="1800">
                          <a:solidFill>
                            <a:schemeClr val="dk1"/>
                          </a:solidFill>
                          <a:latin typeface="Calibri"/>
                          <a:ea typeface="Calibri"/>
                          <a:cs typeface="Calibri"/>
                          <a:sym typeface="Calibri"/>
                        </a:rPr>
                        <a:t>In private ICO, only a limited number of investors can participate in the process. Generally, only accredited investors (financial institutions and high net-worth individuals) can participate in private ICOs, and a company can choose to set a minimum investment amount.</a:t>
                      </a:r>
                      <a:endParaRPr sz="1800"/>
                    </a:p>
                  </a:txBody>
                  <a:tcPr marT="45725" marB="45725" marR="91450" marL="91450"/>
                </a:tc>
              </a:tr>
              <a:tr h="546475">
                <a:tc>
                  <a:txBody>
                    <a:bodyPr/>
                    <a:lstStyle/>
                    <a:p>
                      <a:pPr indent="0" lvl="0" marL="0" marR="0" rtl="0" algn="l">
                        <a:spcBef>
                          <a:spcPts val="0"/>
                        </a:spcBef>
                        <a:spcAft>
                          <a:spcPts val="0"/>
                        </a:spcAft>
                        <a:buNone/>
                      </a:pPr>
                      <a:r>
                        <a:rPr lang="en-US" sz="1800"/>
                        <a:t>Initial Public Offering</a:t>
                      </a:r>
                      <a:endParaRPr/>
                    </a:p>
                  </a:txBody>
                  <a:tcPr marT="45725" marB="45725" marR="91450" marL="91450"/>
                </a:tc>
                <a:tc>
                  <a:txBody>
                    <a:bodyPr/>
                    <a:lstStyle/>
                    <a:p>
                      <a:pPr indent="0" lvl="0" marL="0" marR="0" rtl="0" algn="l">
                        <a:spcBef>
                          <a:spcPts val="0"/>
                        </a:spcBef>
                        <a:spcAft>
                          <a:spcPts val="0"/>
                        </a:spcAft>
                        <a:buNone/>
                      </a:pPr>
                      <a:r>
                        <a:rPr lang="en-US" sz="1800"/>
                        <a:t>Initial Coin Offering</a:t>
                      </a:r>
                      <a:endParaRPr/>
                    </a:p>
                  </a:txBody>
                  <a:tcPr marT="45725" marB="45725" marR="91450" marL="91450"/>
                </a:tc>
              </a:tr>
              <a:tr h="546475">
                <a:tc>
                  <a:txBody>
                    <a:bodyPr/>
                    <a:lstStyle/>
                    <a:p>
                      <a:pPr indent="0" lvl="0" marL="0" marR="0" rtl="0" algn="l">
                        <a:spcBef>
                          <a:spcPts val="0"/>
                        </a:spcBef>
                        <a:spcAft>
                          <a:spcPts val="0"/>
                        </a:spcAft>
                        <a:buNone/>
                      </a:pPr>
                      <a:r>
                        <a:rPr lang="en-US" sz="1800"/>
                        <a:t>Issues shares of a company</a:t>
                      </a:r>
                      <a:endParaRPr/>
                    </a:p>
                  </a:txBody>
                  <a:tcPr marT="45725" marB="45725" marR="91450" marL="91450"/>
                </a:tc>
                <a:tc>
                  <a:txBody>
                    <a:bodyPr/>
                    <a:lstStyle/>
                    <a:p>
                      <a:pPr indent="0" lvl="0" marL="0" marR="0" rtl="0" algn="l">
                        <a:spcBef>
                          <a:spcPts val="0"/>
                        </a:spcBef>
                        <a:spcAft>
                          <a:spcPts val="0"/>
                        </a:spcAft>
                        <a:buNone/>
                      </a:pPr>
                      <a:r>
                        <a:rPr lang="en-US" sz="1800"/>
                        <a:t>Issues cryptocurrency tokens</a:t>
                      </a:r>
                      <a:endParaRPr/>
                    </a:p>
                  </a:txBody>
                  <a:tcPr marT="45725" marB="45725" marR="91450" marL="91450"/>
                </a:tc>
              </a:tr>
              <a:tr h="546475">
                <a:tc>
                  <a:txBody>
                    <a:bodyPr/>
                    <a:lstStyle/>
                    <a:p>
                      <a:pPr indent="0" lvl="0" marL="0" marR="0" rtl="0" algn="l">
                        <a:spcBef>
                          <a:spcPts val="0"/>
                        </a:spcBef>
                        <a:spcAft>
                          <a:spcPts val="0"/>
                        </a:spcAft>
                        <a:buNone/>
                      </a:pPr>
                      <a:r>
                        <a:rPr lang="en-US" sz="1800"/>
                        <a:t>Regulated by Authorities</a:t>
                      </a:r>
                      <a:endParaRPr/>
                    </a:p>
                  </a:txBody>
                  <a:tcPr marT="45725" marB="45725" marR="91450" marL="91450"/>
                </a:tc>
                <a:tc>
                  <a:txBody>
                    <a:bodyPr/>
                    <a:lstStyle/>
                    <a:p>
                      <a:pPr indent="0" lvl="0" marL="0" marR="0" rtl="0" algn="l">
                        <a:spcBef>
                          <a:spcPts val="0"/>
                        </a:spcBef>
                        <a:spcAft>
                          <a:spcPts val="0"/>
                        </a:spcAft>
                        <a:buNone/>
                      </a:pPr>
                      <a:r>
                        <a:rPr lang="en-US" sz="1800"/>
                        <a:t>Unregulated</a:t>
                      </a:r>
                      <a:endParaRPr/>
                    </a:p>
                  </a:txBody>
                  <a:tcPr marT="45725" marB="45725" marR="91450" marL="91450"/>
                </a:tc>
              </a:tr>
              <a:tr h="546475">
                <a:tc>
                  <a:txBody>
                    <a:bodyPr/>
                    <a:lstStyle/>
                    <a:p>
                      <a:pPr indent="0" lvl="0" marL="0" marR="0" rtl="0" algn="l">
                        <a:spcBef>
                          <a:spcPts val="0"/>
                        </a:spcBef>
                        <a:spcAft>
                          <a:spcPts val="0"/>
                        </a:spcAft>
                        <a:buNone/>
                      </a:pPr>
                      <a:r>
                        <a:rPr lang="en-US" sz="1800"/>
                        <a:t>Centralized by a stock exchange </a:t>
                      </a:r>
                      <a:endParaRPr/>
                    </a:p>
                  </a:txBody>
                  <a:tcPr marT="45725" marB="45725" marR="91450" marL="91450"/>
                </a:tc>
                <a:tc>
                  <a:txBody>
                    <a:bodyPr/>
                    <a:lstStyle/>
                    <a:p>
                      <a:pPr indent="0" lvl="0" marL="0" marR="0" rtl="0" algn="l">
                        <a:spcBef>
                          <a:spcPts val="0"/>
                        </a:spcBef>
                        <a:spcAft>
                          <a:spcPts val="0"/>
                        </a:spcAft>
                        <a:buNone/>
                      </a:pPr>
                      <a:r>
                        <a:rPr lang="en-US" sz="1800"/>
                        <a:t>Decentralised</a:t>
                      </a:r>
                      <a:endParaRPr/>
                    </a:p>
                  </a:txBody>
                  <a:tcPr marT="45725" marB="45725" marR="91450" marL="91450"/>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665" name="Shape 665"/>
        <p:cNvGrpSpPr/>
        <p:nvPr/>
      </p:nvGrpSpPr>
      <p:grpSpPr>
        <a:xfrm>
          <a:off x="0" y="0"/>
          <a:ext cx="0" cy="0"/>
          <a:chOff x="0" y="0"/>
          <a:chExt cx="0" cy="0"/>
        </a:xfrm>
      </p:grpSpPr>
      <p:sp>
        <p:nvSpPr>
          <p:cNvPr id="666" name="Google Shape;666;p46"/>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667" name="Google Shape;667;p46"/>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668" name="Google Shape;668;p46"/>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669" name="Google Shape;669;p46"/>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670" name="Google Shape;670;p46"/>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671" name="Google Shape;671;p46"/>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672" name="Google Shape;672;p46"/>
          <p:cNvSpPr txBox="1"/>
          <p:nvPr/>
        </p:nvSpPr>
        <p:spPr>
          <a:xfrm>
            <a:off x="-194838" y="402072"/>
            <a:ext cx="11742826"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8.2 How does an ICO work?</a:t>
            </a:r>
            <a:endParaRPr b="0" i="0" sz="2400" u="none" cap="none" strike="noStrike">
              <a:solidFill>
                <a:srgbClr val="000000"/>
              </a:solidFill>
              <a:latin typeface="Calibri"/>
              <a:ea typeface="Calibri"/>
              <a:cs typeface="Calibri"/>
              <a:sym typeface="Calibri"/>
            </a:endParaRPr>
          </a:p>
        </p:txBody>
      </p:sp>
      <p:pic>
        <p:nvPicPr>
          <p:cNvPr descr="What are ICOs and IEOs in blockchain space? — Bitpanda Academy" id="673" name="Google Shape;673;p46"/>
          <p:cNvPicPr preferRelativeResize="0"/>
          <p:nvPr/>
        </p:nvPicPr>
        <p:blipFill rotWithShape="1">
          <a:blip r:embed="rId5">
            <a:alphaModFix/>
          </a:blip>
          <a:srcRect b="53881" l="0" r="0" t="25507"/>
          <a:stretch/>
        </p:blipFill>
        <p:spPr>
          <a:xfrm>
            <a:off x="1868129" y="1849429"/>
            <a:ext cx="7450540" cy="2870330"/>
          </a:xfrm>
          <a:prstGeom prst="rect">
            <a:avLst/>
          </a:prstGeom>
          <a:noFill/>
          <a:ln>
            <a:noFill/>
          </a:ln>
        </p:spPr>
      </p:pic>
      <p:sp>
        <p:nvSpPr>
          <p:cNvPr id="674" name="Google Shape;674;p46"/>
          <p:cNvSpPr txBox="1"/>
          <p:nvPr/>
        </p:nvSpPr>
        <p:spPr>
          <a:xfrm>
            <a:off x="8526547" y="2078591"/>
            <a:ext cx="60089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baseline="30000" i="0" lang="en-US" sz="1800" u="sng" cap="none" strike="noStrike">
                <a:solidFill>
                  <a:srgbClr val="000000"/>
                </a:solidFill>
                <a:latin typeface="Calibri"/>
                <a:ea typeface="Calibri"/>
                <a:cs typeface="Calibri"/>
                <a:sym typeface="Calibri"/>
                <a:hlinkClick r:id="rId6">
                  <a:extLst>
                    <a:ext uri="{A12FA001-AC4F-418D-AE19-62706E023703}">
                      <ahyp:hlinkClr val="tx"/>
                    </a:ext>
                  </a:extLst>
                </a:hlinkClick>
              </a:rPr>
              <a:t>[19]</a:t>
            </a:r>
            <a:endParaRPr b="0" baseline="3000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678" name="Shape 678"/>
        <p:cNvGrpSpPr/>
        <p:nvPr/>
      </p:nvGrpSpPr>
      <p:grpSpPr>
        <a:xfrm>
          <a:off x="0" y="0"/>
          <a:ext cx="0" cy="0"/>
          <a:chOff x="0" y="0"/>
          <a:chExt cx="0" cy="0"/>
        </a:xfrm>
      </p:grpSpPr>
      <p:sp>
        <p:nvSpPr>
          <p:cNvPr id="679" name="Google Shape;679;p47"/>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680" name="Google Shape;680;p47"/>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681" name="Google Shape;681;p47"/>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682" name="Google Shape;682;p47"/>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683" name="Google Shape;683;p47"/>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684" name="Google Shape;684;p47"/>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685" name="Google Shape;685;p47"/>
          <p:cNvSpPr txBox="1"/>
          <p:nvPr/>
        </p:nvSpPr>
        <p:spPr>
          <a:xfrm>
            <a:off x="452284" y="360239"/>
            <a:ext cx="10670959"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GLOSSARY</a:t>
            </a:r>
            <a:endParaRPr b="0" i="0" sz="2400" u="none" cap="none" strike="noStrike">
              <a:solidFill>
                <a:srgbClr val="000000"/>
              </a:solidFill>
              <a:latin typeface="Calibri"/>
              <a:ea typeface="Calibri"/>
              <a:cs typeface="Calibri"/>
              <a:sym typeface="Calibri"/>
            </a:endParaRPr>
          </a:p>
        </p:txBody>
      </p:sp>
      <p:sp>
        <p:nvSpPr>
          <p:cNvPr id="686" name="Google Shape;686;p47"/>
          <p:cNvSpPr txBox="1"/>
          <p:nvPr/>
        </p:nvSpPr>
        <p:spPr>
          <a:xfrm>
            <a:off x="491612" y="1326382"/>
            <a:ext cx="11248104" cy="44935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66"/>
              </a:buClr>
              <a:buSzPts val="2200"/>
              <a:buFont typeface="Calibri"/>
              <a:buNone/>
            </a:pPr>
            <a:r>
              <a:rPr b="1" i="0" lang="en-US" sz="2200" u="none" cap="none" strike="noStrike">
                <a:solidFill>
                  <a:srgbClr val="FF0066"/>
                </a:solidFill>
                <a:latin typeface="Calibri"/>
                <a:ea typeface="Calibri"/>
                <a:cs typeface="Calibri"/>
                <a:sym typeface="Calibri"/>
              </a:rPr>
              <a:t>Account: </a:t>
            </a:r>
            <a:r>
              <a:rPr i="0" lang="en-US" sz="2200" u="none" cap="none" strike="noStrike">
                <a:solidFill>
                  <a:srgbClr val="FF0066"/>
                </a:solidFill>
                <a:latin typeface="Calibri"/>
                <a:ea typeface="Calibri"/>
                <a:cs typeface="Calibri"/>
                <a:sym typeface="Calibri"/>
              </a:rPr>
              <a:t>a</a:t>
            </a:r>
            <a:r>
              <a:rPr lang="en-US" sz="2200">
                <a:solidFill>
                  <a:srgbClr val="FF0066"/>
                </a:solidFill>
                <a:latin typeface="Calibri"/>
                <a:ea typeface="Calibri"/>
                <a:cs typeface="Calibri"/>
                <a:sym typeface="Calibri"/>
              </a:rPr>
              <a:t>n account is an entity with an Ether balance that can send transactions on Ethereum.</a:t>
            </a:r>
            <a:endParaRPr b="1"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rgbClr val="FF0066"/>
              </a:buClr>
              <a:buSzPts val="2200"/>
              <a:buFont typeface="Calibri"/>
              <a:buNone/>
            </a:pPr>
            <a:r>
              <a:rPr b="1" i="0" lang="en-US" sz="2200" u="none" cap="none" strike="noStrike">
                <a:solidFill>
                  <a:srgbClr val="FF0066"/>
                </a:solidFill>
                <a:latin typeface="Calibri"/>
                <a:ea typeface="Calibri"/>
                <a:cs typeface="Calibri"/>
                <a:sym typeface="Calibri"/>
              </a:rPr>
              <a:t>Blockchain: </a:t>
            </a:r>
            <a:r>
              <a:rPr b="0" i="0" lang="en-US" sz="2200" u="none" cap="none" strike="noStrike">
                <a:solidFill>
                  <a:srgbClr val="FF0066"/>
                </a:solidFill>
                <a:latin typeface="Calibri"/>
                <a:ea typeface="Calibri"/>
                <a:cs typeface="Calibri"/>
                <a:sym typeface="Calibri"/>
              </a:rPr>
              <a:t>public database, updated and shared within many computers among the network.</a:t>
            </a:r>
            <a:r>
              <a:rPr b="0" i="0" lang="en-US" sz="2200" u="none" cap="none" strike="noStrike">
                <a:solidFill>
                  <a:srgbClr val="000000"/>
                </a:solidFill>
                <a:latin typeface="Calibri"/>
                <a:ea typeface="Calibri"/>
                <a:cs typeface="Calibri"/>
                <a:sym typeface="Calibri"/>
              </a:rPr>
              <a:t> </a:t>
            </a:r>
            <a:r>
              <a:rPr b="0" i="0" lang="en-US" sz="2200" u="none" cap="none" strike="noStrike">
                <a:solidFill>
                  <a:srgbClr val="FF0066"/>
                </a:solidFill>
                <a:latin typeface="Calibri"/>
                <a:ea typeface="Calibri"/>
                <a:cs typeface="Calibri"/>
                <a:sym typeface="Calibri"/>
              </a:rPr>
              <a:t>The blockchain is the technology behind Etheruem: the digital record of transaction sets up a chain of blocks. Note that block's data cannot be amended/changed without changing all subsequent blocks, such process would require the consensus of the entire network.</a:t>
            </a:r>
            <a:endParaRPr b="0" i="0" sz="18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200"/>
              <a:buFont typeface="Calibri"/>
              <a:buNone/>
            </a:pPr>
            <a:r>
              <a:t/>
            </a:r>
            <a:endParaRPr b="1"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rgbClr val="FF0066"/>
              </a:buClr>
              <a:buSzPts val="2200"/>
              <a:buFont typeface="Calibri"/>
              <a:buNone/>
            </a:pPr>
            <a:r>
              <a:rPr b="1" lang="en-US" sz="2200">
                <a:solidFill>
                  <a:srgbClr val="FF0066"/>
                </a:solidFill>
                <a:latin typeface="Calibri"/>
                <a:ea typeface="Calibri"/>
                <a:cs typeface="Calibri"/>
                <a:sym typeface="Calibri"/>
              </a:rPr>
              <a:t>DAO (decentralised autonomous organisation): </a:t>
            </a:r>
            <a:r>
              <a:rPr lang="en-US" sz="2200">
                <a:solidFill>
                  <a:srgbClr val="FF0066"/>
                </a:solidFill>
                <a:latin typeface="Calibri"/>
                <a:ea typeface="Calibri"/>
                <a:cs typeface="Calibri"/>
                <a:sym typeface="Calibri"/>
              </a:rPr>
              <a:t>a sort of community, implying an effective/safe way to work with people around the globe and manage treasury for a specific scope. </a:t>
            </a:r>
            <a:endParaRPr b="1"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rgbClr val="FF0066"/>
              </a:buClr>
              <a:buSzPts val="2200"/>
              <a:buFont typeface="Calibri"/>
              <a:buNone/>
            </a:pPr>
            <a:r>
              <a:rPr b="1" i="0" lang="en-US" sz="2200" u="none" cap="none" strike="noStrike">
                <a:solidFill>
                  <a:srgbClr val="FF0066"/>
                </a:solidFill>
                <a:latin typeface="Calibri"/>
                <a:ea typeface="Calibri"/>
                <a:cs typeface="Calibri"/>
                <a:sym typeface="Calibri"/>
              </a:rPr>
              <a:t>Dapp:</a:t>
            </a:r>
            <a:r>
              <a:rPr b="0" i="0" lang="en-US" sz="2200" u="none" cap="none" strike="noStrike">
                <a:solidFill>
                  <a:srgbClr val="FF0066"/>
                </a:solidFill>
                <a:latin typeface="Calibri"/>
                <a:ea typeface="Calibri"/>
                <a:cs typeface="Calibri"/>
                <a:sym typeface="Calibri"/>
              </a:rPr>
              <a:t> Decentralised application that uses blockchain platforms and the relevante P2P networks. </a:t>
            </a:r>
            <a:endParaRPr/>
          </a:p>
          <a:p>
            <a:pPr indent="0" lvl="0" marL="0" marR="0" rtl="0" algn="just">
              <a:lnSpc>
                <a:spcPct val="100000"/>
              </a:lnSpc>
              <a:spcBef>
                <a:spcPts val="0"/>
              </a:spcBef>
              <a:spcAft>
                <a:spcPts val="0"/>
              </a:spcAft>
              <a:buClr>
                <a:schemeClr val="dk1"/>
              </a:buClr>
              <a:buSzPts val="2200"/>
              <a:buFont typeface="Calibri"/>
              <a:buNone/>
            </a:pPr>
            <a:r>
              <a:t/>
            </a:r>
            <a:endParaRPr sz="2200">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rgbClr val="FF0066"/>
              </a:buClr>
              <a:buSzPts val="2200"/>
              <a:buFont typeface="Calibri"/>
              <a:buNone/>
            </a:pPr>
            <a:r>
              <a:rPr b="1" lang="en-US" sz="2200">
                <a:solidFill>
                  <a:srgbClr val="FF0066"/>
                </a:solidFill>
                <a:latin typeface="Calibri"/>
                <a:ea typeface="Calibri"/>
                <a:cs typeface="Calibri"/>
                <a:sym typeface="Calibri"/>
              </a:rPr>
              <a:t>EVM bytecode: </a:t>
            </a:r>
            <a:r>
              <a:rPr lang="en-US" sz="2200">
                <a:solidFill>
                  <a:srgbClr val="FF0066"/>
                </a:solidFill>
                <a:latin typeface="Calibri"/>
                <a:ea typeface="Calibri"/>
                <a:cs typeface="Calibri"/>
                <a:sym typeface="Calibri"/>
              </a:rPr>
              <a:t>is a low-level programming language which is compiled from a high-level programming language such as solidity. It is not readable for humans but readable for the machine</a:t>
            </a:r>
            <a:r>
              <a:rPr lang="en-US" sz="1800">
                <a:solidFill>
                  <a:schemeClr val="dk1"/>
                </a:solidFill>
                <a:latin typeface="Arial"/>
                <a:ea typeface="Arial"/>
                <a:cs typeface="Arial"/>
                <a:sym typeface="Arial"/>
              </a:rPr>
              <a:t>.</a:t>
            </a:r>
            <a:endParaRPr b="1" i="0" sz="2200" u="none" cap="none" strike="noStrike">
              <a:solidFill>
                <a:srgbClr val="FF0066"/>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690" name="Shape 690"/>
        <p:cNvGrpSpPr/>
        <p:nvPr/>
      </p:nvGrpSpPr>
      <p:grpSpPr>
        <a:xfrm>
          <a:off x="0" y="0"/>
          <a:ext cx="0" cy="0"/>
          <a:chOff x="0" y="0"/>
          <a:chExt cx="0" cy="0"/>
        </a:xfrm>
      </p:grpSpPr>
      <p:sp>
        <p:nvSpPr>
          <p:cNvPr id="691" name="Google Shape;691;p48"/>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692" name="Google Shape;692;p48"/>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693" name="Google Shape;693;p48"/>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694" name="Google Shape;694;p48"/>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695" name="Google Shape;695;p48"/>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696" name="Google Shape;696;p48"/>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697" name="Google Shape;697;p48"/>
          <p:cNvSpPr txBox="1"/>
          <p:nvPr/>
        </p:nvSpPr>
        <p:spPr>
          <a:xfrm>
            <a:off x="452284" y="360239"/>
            <a:ext cx="10670959"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GLOSSARY</a:t>
            </a:r>
            <a:endParaRPr b="0" i="0" sz="2400" u="none" cap="none" strike="noStrike">
              <a:solidFill>
                <a:srgbClr val="000000"/>
              </a:solidFill>
              <a:latin typeface="Calibri"/>
              <a:ea typeface="Calibri"/>
              <a:cs typeface="Calibri"/>
              <a:sym typeface="Calibri"/>
            </a:endParaRPr>
          </a:p>
        </p:txBody>
      </p:sp>
      <p:sp>
        <p:nvSpPr>
          <p:cNvPr id="698" name="Google Shape;698;p48"/>
          <p:cNvSpPr txBox="1"/>
          <p:nvPr/>
        </p:nvSpPr>
        <p:spPr>
          <a:xfrm>
            <a:off x="491612" y="1326202"/>
            <a:ext cx="11248104" cy="517064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66"/>
              </a:buClr>
              <a:buSzPts val="2200"/>
              <a:buFont typeface="Calibri"/>
              <a:buNone/>
            </a:pPr>
            <a:r>
              <a:rPr b="1" i="0" lang="en-US" sz="2200" u="none" cap="none" strike="noStrike">
                <a:solidFill>
                  <a:srgbClr val="FF0066"/>
                </a:solidFill>
                <a:latin typeface="Calibri"/>
                <a:ea typeface="Calibri"/>
                <a:cs typeface="Calibri"/>
                <a:sym typeface="Calibri"/>
              </a:rPr>
              <a:t>Ether: </a:t>
            </a:r>
            <a:r>
              <a:rPr b="0" i="0" lang="en-US" sz="2200" u="none" cap="none" strike="noStrike">
                <a:solidFill>
                  <a:srgbClr val="FF0066"/>
                </a:solidFill>
                <a:latin typeface="Calibri"/>
                <a:ea typeface="Calibri"/>
                <a:cs typeface="Calibri"/>
                <a:sym typeface="Calibri"/>
              </a:rPr>
              <a:t>cryptocurrency of Ethereum. </a:t>
            </a:r>
            <a:endParaRPr b="1"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rgbClr val="FF0066"/>
              </a:buClr>
              <a:buSzPts val="2200"/>
              <a:buFont typeface="Calibri"/>
              <a:buNone/>
            </a:pPr>
            <a:r>
              <a:rPr b="1" i="0" lang="en-US" sz="2200" u="none" cap="none" strike="noStrike">
                <a:solidFill>
                  <a:srgbClr val="FF0066"/>
                </a:solidFill>
                <a:latin typeface="Calibri"/>
                <a:ea typeface="Calibri"/>
                <a:cs typeface="Calibri"/>
                <a:sym typeface="Calibri"/>
              </a:rPr>
              <a:t>Ethereum Account: </a:t>
            </a:r>
            <a:r>
              <a:rPr b="0" i="0" lang="en-US" sz="2200" u="none" cap="none" strike="noStrike">
                <a:solidFill>
                  <a:srgbClr val="FF0066"/>
                </a:solidFill>
                <a:latin typeface="Calibri"/>
                <a:ea typeface="Calibri"/>
                <a:cs typeface="Calibri"/>
                <a:sym typeface="Calibri"/>
              </a:rPr>
              <a:t>a user’s public and private key pair.</a:t>
            </a:r>
            <a:endParaRPr/>
          </a:p>
          <a:p>
            <a:pPr indent="0" lvl="0" marL="0" marR="0" rtl="0" algn="l">
              <a:lnSpc>
                <a:spcPct val="100000"/>
              </a:lnSpc>
              <a:spcBef>
                <a:spcPts val="0"/>
              </a:spcBef>
              <a:spcAft>
                <a:spcPts val="0"/>
              </a:spcAft>
              <a:buClr>
                <a:srgbClr val="FF0066"/>
              </a:buClr>
              <a:buSzPts val="2200"/>
              <a:buFont typeface="Calibri"/>
              <a:buNone/>
            </a:pPr>
            <a:r>
              <a:rPr b="1" i="0" lang="en-US" sz="2200" u="none" cap="none" strike="noStrike">
                <a:solidFill>
                  <a:srgbClr val="FF0066"/>
                </a:solidFill>
                <a:latin typeface="Calibri"/>
                <a:ea typeface="Calibri"/>
                <a:cs typeface="Calibri"/>
                <a:sym typeface="Calibri"/>
              </a:rPr>
              <a:t>Ethereum Address: </a:t>
            </a:r>
            <a:r>
              <a:rPr b="0" i="0" lang="en-US" sz="2200" u="none" cap="none" strike="noStrike">
                <a:solidFill>
                  <a:srgbClr val="FF0066"/>
                </a:solidFill>
                <a:latin typeface="Calibri"/>
                <a:ea typeface="Calibri"/>
                <a:cs typeface="Calibri"/>
                <a:sym typeface="Calibri"/>
              </a:rPr>
              <a:t>it is based on the public key generate by the wallet, is what get sent to Dapps and is what money/tokens are sent to. </a:t>
            </a:r>
            <a:r>
              <a:rPr b="1" i="0" lang="en-US" sz="2200" u="none" cap="none" strike="noStrike">
                <a:solidFill>
                  <a:srgbClr val="FF0066"/>
                </a:solidFill>
                <a:latin typeface="Calibri"/>
                <a:ea typeface="Calibri"/>
                <a:cs typeface="Calibri"/>
                <a:sym typeface="Calibri"/>
              </a:rPr>
              <a:t> </a:t>
            </a:r>
            <a:endParaRPr/>
          </a:p>
          <a:p>
            <a:pPr indent="0" lvl="0" marL="0" marR="0" rtl="0" algn="just">
              <a:lnSpc>
                <a:spcPct val="100000"/>
              </a:lnSpc>
              <a:spcBef>
                <a:spcPts val="0"/>
              </a:spcBef>
              <a:spcAft>
                <a:spcPts val="0"/>
              </a:spcAft>
              <a:buClr>
                <a:srgbClr val="FF0066"/>
              </a:buClr>
              <a:buSzPts val="2200"/>
              <a:buFont typeface="Calibri"/>
              <a:buNone/>
            </a:pPr>
            <a:r>
              <a:rPr b="1" i="0" lang="en-US" sz="2200" u="none" cap="none" strike="noStrike">
                <a:solidFill>
                  <a:srgbClr val="FF0066"/>
                </a:solidFill>
                <a:latin typeface="Calibri"/>
                <a:ea typeface="Calibri"/>
                <a:cs typeface="Calibri"/>
                <a:sym typeface="Calibri"/>
              </a:rPr>
              <a:t>Ethereum Virtual Machine (EVM): </a:t>
            </a:r>
            <a:r>
              <a:rPr b="0" i="0" lang="en-US" sz="2200" u="none" cap="none" strike="noStrike">
                <a:solidFill>
                  <a:srgbClr val="FF0066"/>
                </a:solidFill>
                <a:latin typeface="Calibri"/>
                <a:ea typeface="Calibri"/>
                <a:cs typeface="Calibri"/>
                <a:sym typeface="Calibri"/>
              </a:rPr>
              <a:t>global virtual computer. Every participant on the Ethereum network stores and agrees on its state. Moreover, participants can demand the execution of arbitrary code on the EVM, keeping in mind that code execution changes the state of the EVM. </a:t>
            </a:r>
            <a:endParaRPr/>
          </a:p>
          <a:p>
            <a:pPr indent="0" lvl="0" marL="0" marR="0" rtl="0" algn="just">
              <a:lnSpc>
                <a:spcPct val="100000"/>
              </a:lnSpc>
              <a:spcBef>
                <a:spcPts val="0"/>
              </a:spcBef>
              <a:spcAft>
                <a:spcPts val="0"/>
              </a:spcAft>
              <a:buClr>
                <a:srgbClr val="FF0066"/>
              </a:buClr>
              <a:buSzPts val="2200"/>
              <a:buFont typeface="Calibri"/>
              <a:buNone/>
            </a:pPr>
            <a:r>
              <a:rPr b="1" i="0" lang="en-US" sz="2200" u="none" cap="none" strike="noStrike">
                <a:solidFill>
                  <a:srgbClr val="FF0066"/>
                </a:solidFill>
                <a:latin typeface="Calibri"/>
                <a:ea typeface="Calibri"/>
                <a:cs typeface="Calibri"/>
                <a:sym typeface="Calibri"/>
              </a:rPr>
              <a:t>Gas: </a:t>
            </a:r>
            <a:r>
              <a:rPr i="0" lang="en-US" sz="2200" u="none" cap="none" strike="noStrike">
                <a:solidFill>
                  <a:srgbClr val="FF0066"/>
                </a:solidFill>
                <a:latin typeface="Calibri"/>
                <a:ea typeface="Calibri"/>
                <a:cs typeface="Calibri"/>
                <a:sym typeface="Calibri"/>
              </a:rPr>
              <a:t>essential </a:t>
            </a:r>
            <a:r>
              <a:rPr lang="en-US" sz="2200">
                <a:solidFill>
                  <a:srgbClr val="FF0066"/>
                </a:solidFill>
                <a:latin typeface="Calibri"/>
                <a:ea typeface="Calibri"/>
                <a:cs typeface="Calibri"/>
                <a:sym typeface="Calibri"/>
              </a:rPr>
              <a:t>element </a:t>
            </a:r>
            <a:r>
              <a:rPr i="0" lang="en-US" sz="2200" u="none" cap="none" strike="noStrike">
                <a:solidFill>
                  <a:srgbClr val="FF0066"/>
                </a:solidFill>
                <a:latin typeface="Calibri"/>
                <a:ea typeface="Calibri"/>
                <a:cs typeface="Calibri"/>
                <a:sym typeface="Calibri"/>
              </a:rPr>
              <a:t>to the Ethereum network since it is the fuel that allows it to operate. </a:t>
            </a:r>
            <a:endParaRPr/>
          </a:p>
          <a:p>
            <a:pPr indent="0" lvl="0" marL="0" marR="0" rtl="0" algn="just">
              <a:lnSpc>
                <a:spcPct val="100000"/>
              </a:lnSpc>
              <a:spcBef>
                <a:spcPts val="0"/>
              </a:spcBef>
              <a:spcAft>
                <a:spcPts val="0"/>
              </a:spcAft>
              <a:buClr>
                <a:schemeClr val="dk1"/>
              </a:buClr>
              <a:buSzPts val="2200"/>
              <a:buFont typeface="Calibri"/>
              <a:buNone/>
            </a:pPr>
            <a:r>
              <a:t/>
            </a:r>
            <a:endParaRPr b="1"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rgbClr val="FF0066"/>
              </a:buClr>
              <a:buSzPts val="2200"/>
              <a:buFont typeface="Calibri"/>
              <a:buNone/>
            </a:pPr>
            <a:r>
              <a:rPr b="1" i="0" lang="en-US" sz="2200" u="none" cap="none" strike="noStrike">
                <a:solidFill>
                  <a:srgbClr val="FF0066"/>
                </a:solidFill>
                <a:latin typeface="Calibri"/>
                <a:ea typeface="Calibri"/>
                <a:cs typeface="Calibri"/>
                <a:sym typeface="Calibri"/>
              </a:rPr>
              <a:t>Key: </a:t>
            </a:r>
            <a:r>
              <a:rPr b="0" i="0" lang="en-US" sz="2200" u="none" cap="none" strike="noStrike">
                <a:solidFill>
                  <a:srgbClr val="FF0066"/>
                </a:solidFill>
                <a:latin typeface="Calibri"/>
                <a:ea typeface="Calibri"/>
                <a:cs typeface="Calibri"/>
                <a:sym typeface="Calibri"/>
              </a:rPr>
              <a:t>number that identifies the user. there are two type of keys: public and private. The former proves the ownership of an account and helps to prove that a transaction is actually signed by the sender. The latter is used by others to verify the sender by checking the digital signature made with relevant private key. </a:t>
            </a:r>
            <a:endParaRPr/>
          </a:p>
          <a:p>
            <a:pPr indent="0" lvl="0" marL="0" marR="0" rtl="0" algn="just">
              <a:lnSpc>
                <a:spcPct val="100000"/>
              </a:lnSpc>
              <a:spcBef>
                <a:spcPts val="0"/>
              </a:spcBef>
              <a:spcAft>
                <a:spcPts val="0"/>
              </a:spcAft>
              <a:buClr>
                <a:schemeClr val="dk1"/>
              </a:buClr>
              <a:buSzPts val="2200"/>
              <a:buFont typeface="Calibri"/>
              <a:buNone/>
            </a:pPr>
            <a:r>
              <a:t/>
            </a:r>
            <a:endParaRPr b="0"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200"/>
              <a:buFont typeface="Calibri"/>
              <a:buNone/>
            </a:pPr>
            <a:r>
              <a:t/>
            </a:r>
            <a:endParaRPr b="1" i="0" sz="2200" u="none" cap="none" strike="noStrike">
              <a:solidFill>
                <a:srgbClr val="FF0066"/>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702" name="Shape 702"/>
        <p:cNvGrpSpPr/>
        <p:nvPr/>
      </p:nvGrpSpPr>
      <p:grpSpPr>
        <a:xfrm>
          <a:off x="0" y="0"/>
          <a:ext cx="0" cy="0"/>
          <a:chOff x="0" y="0"/>
          <a:chExt cx="0" cy="0"/>
        </a:xfrm>
      </p:grpSpPr>
      <p:sp>
        <p:nvSpPr>
          <p:cNvPr id="703" name="Google Shape;703;p49"/>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704" name="Google Shape;704;p49"/>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705" name="Google Shape;705;p49"/>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706" name="Google Shape;706;p49"/>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707" name="Google Shape;707;p49"/>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708" name="Google Shape;708;p49"/>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709" name="Google Shape;709;p49"/>
          <p:cNvSpPr txBox="1"/>
          <p:nvPr/>
        </p:nvSpPr>
        <p:spPr>
          <a:xfrm>
            <a:off x="452284" y="360239"/>
            <a:ext cx="10670959"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GLOSSARY</a:t>
            </a:r>
            <a:endParaRPr b="0" i="0" sz="2400" u="none" cap="none" strike="noStrike">
              <a:solidFill>
                <a:srgbClr val="000000"/>
              </a:solidFill>
              <a:latin typeface="Calibri"/>
              <a:ea typeface="Calibri"/>
              <a:cs typeface="Calibri"/>
              <a:sym typeface="Calibri"/>
            </a:endParaRPr>
          </a:p>
        </p:txBody>
      </p:sp>
      <p:sp>
        <p:nvSpPr>
          <p:cNvPr id="710" name="Google Shape;710;p49"/>
          <p:cNvSpPr txBox="1"/>
          <p:nvPr/>
        </p:nvSpPr>
        <p:spPr>
          <a:xfrm>
            <a:off x="491612" y="1326202"/>
            <a:ext cx="11248104" cy="34778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66"/>
              </a:buClr>
              <a:buSzPts val="2200"/>
              <a:buFont typeface="Calibri"/>
              <a:buNone/>
            </a:pPr>
            <a:r>
              <a:rPr b="1" i="0" lang="en-US" sz="2200" u="none" cap="none" strike="noStrike">
                <a:solidFill>
                  <a:srgbClr val="FF0066"/>
                </a:solidFill>
                <a:latin typeface="Calibri"/>
                <a:ea typeface="Calibri"/>
                <a:cs typeface="Calibri"/>
                <a:sym typeface="Calibri"/>
              </a:rPr>
              <a:t>Node: </a:t>
            </a:r>
            <a:r>
              <a:rPr b="0" i="0" lang="en-US" sz="2200" u="none" cap="none" strike="noStrike">
                <a:solidFill>
                  <a:srgbClr val="FF0066"/>
                </a:solidFill>
                <a:latin typeface="Calibri"/>
                <a:ea typeface="Calibri"/>
                <a:cs typeface="Calibri"/>
                <a:sym typeface="Calibri"/>
              </a:rPr>
              <a:t>Every computer in the network is know as "node". Each node has the same data and, due to the consensus mechanism, new blocks and chain shall agreed upon by every node (computer) of the network. Nodes are therefore the real-life machines which store the EVM state. They communicate with each other to pass on information about the EVM state and new state changes. </a:t>
            </a:r>
            <a:r>
              <a:rPr i="0" lang="en-US" sz="2200" u="none" cap="none" strike="noStrike">
                <a:solidFill>
                  <a:srgbClr val="FF0066"/>
                </a:solidFill>
                <a:latin typeface="Calibri"/>
                <a:ea typeface="Calibri"/>
                <a:cs typeface="Calibri"/>
                <a:sym typeface="Calibri"/>
              </a:rPr>
              <a:t>For the sake of completeness, it is called “Client</a:t>
            </a:r>
            <a:r>
              <a:rPr lang="en-US" sz="2200">
                <a:solidFill>
                  <a:srgbClr val="FF0066"/>
                </a:solidFill>
                <a:latin typeface="Calibri"/>
                <a:ea typeface="Calibri"/>
                <a:cs typeface="Calibri"/>
                <a:sym typeface="Calibri"/>
              </a:rPr>
              <a:t>” the</a:t>
            </a:r>
            <a:r>
              <a:rPr i="0" lang="en-US" sz="2200" u="none" cap="none" strike="noStrike">
                <a:solidFill>
                  <a:srgbClr val="FF0066"/>
                </a:solidFill>
                <a:latin typeface="Calibri"/>
                <a:ea typeface="Calibri"/>
                <a:cs typeface="Calibri"/>
                <a:sym typeface="Calibri"/>
              </a:rPr>
              <a:t> </a:t>
            </a:r>
            <a:r>
              <a:rPr b="0" i="0" lang="en-US" sz="2200" u="none" cap="none" strike="noStrike">
                <a:solidFill>
                  <a:srgbClr val="FF0066"/>
                </a:solidFill>
                <a:latin typeface="Calibri"/>
                <a:ea typeface="Calibri"/>
                <a:cs typeface="Calibri"/>
                <a:sym typeface="Calibri"/>
              </a:rPr>
              <a:t>application on the computer able to "run" a node (widely used Clients are Geth and OpenEthereum</a:t>
            </a:r>
            <a:r>
              <a:rPr lang="en-US" sz="2200">
                <a:solidFill>
                  <a:srgbClr val="FF0066"/>
                </a:solidFill>
                <a:latin typeface="Calibri"/>
                <a:ea typeface="Calibri"/>
                <a:cs typeface="Calibri"/>
                <a:sym typeface="Calibri"/>
              </a:rPr>
              <a:t>). </a:t>
            </a:r>
            <a:endParaRPr/>
          </a:p>
          <a:p>
            <a:pPr indent="0" lvl="0" marL="0" marR="0" rtl="0" algn="just">
              <a:lnSpc>
                <a:spcPct val="100000"/>
              </a:lnSpc>
              <a:spcBef>
                <a:spcPts val="0"/>
              </a:spcBef>
              <a:spcAft>
                <a:spcPts val="0"/>
              </a:spcAft>
              <a:buClr>
                <a:schemeClr val="dk1"/>
              </a:buClr>
              <a:buSzPts val="2200"/>
              <a:buFont typeface="Calibri"/>
              <a:buNone/>
            </a:pPr>
            <a:r>
              <a:t/>
            </a:r>
            <a:endParaRPr b="0" i="0" sz="2200" u="none" cap="none" strike="noStrike">
              <a:solidFill>
                <a:srgbClr val="FF0066"/>
              </a:solidFill>
              <a:latin typeface="Calibri"/>
              <a:ea typeface="Calibri"/>
              <a:cs typeface="Calibri"/>
              <a:sym typeface="Calibri"/>
            </a:endParaRPr>
          </a:p>
          <a:p>
            <a:pPr indent="0" lvl="0" marL="0" marR="0" rtl="0" algn="just">
              <a:spcBef>
                <a:spcPts val="0"/>
              </a:spcBef>
              <a:spcAft>
                <a:spcPts val="0"/>
              </a:spcAft>
              <a:buNone/>
            </a:pPr>
            <a:r>
              <a:rPr b="1" i="0" lang="en-US" sz="2200" u="none" cap="none" strike="noStrike">
                <a:solidFill>
                  <a:srgbClr val="FF0066"/>
                </a:solidFill>
                <a:latin typeface="Calibri"/>
                <a:ea typeface="Calibri"/>
                <a:cs typeface="Calibri"/>
                <a:sym typeface="Calibri"/>
              </a:rPr>
              <a:t>Peer-to-peer (P2P) platform: </a:t>
            </a:r>
            <a:r>
              <a:rPr b="0" i="0" lang="en-US" sz="2200" u="none" cap="none" strike="noStrike">
                <a:solidFill>
                  <a:srgbClr val="FF0066"/>
                </a:solidFill>
                <a:latin typeface="Calibri"/>
                <a:ea typeface="Calibri"/>
                <a:cs typeface="Calibri"/>
                <a:sym typeface="Calibri"/>
              </a:rPr>
              <a:t>Platform that allows users to interact without going through an intermediary.  </a:t>
            </a:r>
            <a:endParaRPr/>
          </a:p>
          <a:p>
            <a:pPr indent="0" lvl="0" marL="0" marR="0" rtl="0" algn="just">
              <a:lnSpc>
                <a:spcPct val="100000"/>
              </a:lnSpc>
              <a:spcBef>
                <a:spcPts val="0"/>
              </a:spcBef>
              <a:spcAft>
                <a:spcPts val="0"/>
              </a:spcAft>
              <a:buClr>
                <a:schemeClr val="dk1"/>
              </a:buClr>
              <a:buSzPts val="2200"/>
              <a:buFont typeface="Calibri"/>
              <a:buNone/>
            </a:pPr>
            <a:r>
              <a:t/>
            </a:r>
            <a:endParaRPr b="1" i="0" sz="2200" u="none" cap="none" strike="noStrike">
              <a:solidFill>
                <a:srgbClr val="FF0066"/>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131" name="Shape 131"/>
        <p:cNvGrpSpPr/>
        <p:nvPr/>
      </p:nvGrpSpPr>
      <p:grpSpPr>
        <a:xfrm>
          <a:off x="0" y="0"/>
          <a:ext cx="0" cy="0"/>
          <a:chOff x="0" y="0"/>
          <a:chExt cx="0" cy="0"/>
        </a:xfrm>
      </p:grpSpPr>
      <p:sp>
        <p:nvSpPr>
          <p:cNvPr id="132" name="Google Shape;132;p5"/>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133" name="Google Shape;133;p5"/>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134" name="Google Shape;134;p5"/>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135" name="Google Shape;135;p5"/>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136" name="Google Shape;136;p5"/>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137" name="Google Shape;137;p5"/>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138" name="Google Shape;138;p5"/>
          <p:cNvSpPr txBox="1"/>
          <p:nvPr/>
        </p:nvSpPr>
        <p:spPr>
          <a:xfrm>
            <a:off x="452284" y="243146"/>
            <a:ext cx="10670959"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800"/>
              <a:buFont typeface="Calibri"/>
              <a:buNone/>
            </a:pPr>
            <a:r>
              <a:rPr b="0" i="0" lang="en-US" sz="4800" u="none" cap="none" strike="noStrike">
                <a:solidFill>
                  <a:srgbClr val="FF0066"/>
                </a:solidFill>
                <a:latin typeface="Calibri"/>
                <a:ea typeface="Calibri"/>
                <a:cs typeface="Calibri"/>
                <a:sym typeface="Calibri"/>
              </a:rPr>
              <a:t>1. What is Ethereum? </a:t>
            </a:r>
            <a:endParaRPr b="0" i="0" sz="4800" u="none" cap="none" strike="noStrike">
              <a:solidFill>
                <a:srgbClr val="FF0066"/>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pic>
        <p:nvPicPr>
          <p:cNvPr descr="Cos&amp;#39;è Ethereum? | ethereum.org" id="139" name="Google Shape;139;p5"/>
          <p:cNvPicPr preferRelativeResize="0"/>
          <p:nvPr/>
        </p:nvPicPr>
        <p:blipFill rotWithShape="1">
          <a:blip r:embed="rId5">
            <a:alphaModFix/>
          </a:blip>
          <a:srcRect b="0" l="0" r="0" t="0"/>
          <a:stretch/>
        </p:blipFill>
        <p:spPr>
          <a:xfrm>
            <a:off x="3142766" y="1052671"/>
            <a:ext cx="5055941" cy="4246991"/>
          </a:xfrm>
          <a:prstGeom prst="rect">
            <a:avLst/>
          </a:prstGeom>
          <a:noFill/>
          <a:ln>
            <a:noFill/>
          </a:ln>
        </p:spPr>
      </p:pic>
      <p:sp>
        <p:nvSpPr>
          <p:cNvPr id="140" name="Google Shape;140;p5"/>
          <p:cNvSpPr txBox="1"/>
          <p:nvPr/>
        </p:nvSpPr>
        <p:spPr>
          <a:xfrm>
            <a:off x="7850694" y="4729129"/>
            <a:ext cx="4968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66"/>
                </a:solidFill>
                <a:latin typeface="Calibri"/>
                <a:ea typeface="Calibri"/>
                <a:cs typeface="Calibri"/>
                <a:sym typeface="Calibri"/>
              </a:rPr>
              <a:t>[</a:t>
            </a:r>
            <a:r>
              <a:rPr lang="en-US" sz="1400" u="sng">
                <a:solidFill>
                  <a:srgbClr val="FF0066"/>
                </a:solidFill>
                <a:latin typeface="Calibri"/>
                <a:ea typeface="Calibri"/>
                <a:cs typeface="Calibri"/>
                <a:sym typeface="Calibri"/>
                <a:hlinkClick r:id="rId6">
                  <a:extLst>
                    <a:ext uri="{A12FA001-AC4F-418D-AE19-62706E023703}">
                      <ahyp:hlinkClr val="tx"/>
                    </a:ext>
                  </a:extLst>
                </a:hlinkClick>
              </a:rPr>
              <a:t>1</a:t>
            </a:r>
            <a:r>
              <a:rPr lang="en-US" sz="1400">
                <a:solidFill>
                  <a:srgbClr val="FF0066"/>
                </a:solidFill>
                <a:latin typeface="Calibri"/>
                <a:ea typeface="Calibri"/>
                <a:cs typeface="Calibri"/>
                <a:sym typeface="Calibri"/>
              </a:rPr>
              <a:t>]</a:t>
            </a:r>
            <a:endParaRPr/>
          </a:p>
        </p:txBody>
      </p:sp>
      <p:graphicFrame>
        <p:nvGraphicFramePr>
          <p:cNvPr id="141" name="Google Shape;141;p5"/>
          <p:cNvGraphicFramePr/>
          <p:nvPr/>
        </p:nvGraphicFramePr>
        <p:xfrm>
          <a:off x="10801738" y="19039"/>
          <a:ext cx="3000000" cy="3000000"/>
        </p:xfrm>
        <a:graphic>
          <a:graphicData uri="http://schemas.openxmlformats.org/drawingml/2006/table">
            <a:tbl>
              <a:tblPr>
                <a:noFill/>
                <a:tableStyleId>{6133DE01-A852-4A2E-8769-094B53004C6C}</a:tableStyleId>
              </a:tblPr>
              <a:tblGrid>
                <a:gridCol w="1371600"/>
              </a:tblGrid>
              <a:tr h="1277925">
                <a:tc>
                  <a:txBody>
                    <a:bodyPr/>
                    <a:lstStyle/>
                    <a:p>
                      <a:pPr indent="0" lvl="0" marL="0" marR="0" rtl="0" algn="ctr">
                        <a:spcBef>
                          <a:spcPts val="0"/>
                        </a:spcBef>
                        <a:spcAft>
                          <a:spcPts val="0"/>
                        </a:spcAft>
                        <a:buNone/>
                      </a:pPr>
                      <a:r>
                        <a:t/>
                      </a:r>
                      <a:endParaRPr i="1" sz="1800" u="none" cap="none" strike="noStrike">
                        <a:solidFill>
                          <a:srgbClr val="FF0066"/>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714" name="Shape 714"/>
        <p:cNvGrpSpPr/>
        <p:nvPr/>
      </p:nvGrpSpPr>
      <p:grpSpPr>
        <a:xfrm>
          <a:off x="0" y="0"/>
          <a:ext cx="0" cy="0"/>
          <a:chOff x="0" y="0"/>
          <a:chExt cx="0" cy="0"/>
        </a:xfrm>
      </p:grpSpPr>
      <p:sp>
        <p:nvSpPr>
          <p:cNvPr id="715" name="Google Shape;715;p50"/>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716" name="Google Shape;716;p50"/>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717" name="Google Shape;717;p50"/>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718" name="Google Shape;718;p50"/>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719" name="Google Shape;719;p50"/>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720" name="Google Shape;720;p50"/>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721" name="Google Shape;721;p50"/>
          <p:cNvSpPr txBox="1"/>
          <p:nvPr/>
        </p:nvSpPr>
        <p:spPr>
          <a:xfrm>
            <a:off x="452284" y="360239"/>
            <a:ext cx="10670959"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GLOSSARY</a:t>
            </a:r>
            <a:endParaRPr b="0" i="0" sz="2400" u="none" cap="none" strike="noStrike">
              <a:solidFill>
                <a:srgbClr val="000000"/>
              </a:solidFill>
              <a:latin typeface="Calibri"/>
              <a:ea typeface="Calibri"/>
              <a:cs typeface="Calibri"/>
              <a:sym typeface="Calibri"/>
            </a:endParaRPr>
          </a:p>
        </p:txBody>
      </p:sp>
      <p:sp>
        <p:nvSpPr>
          <p:cNvPr id="722" name="Google Shape;722;p50"/>
          <p:cNvSpPr txBox="1"/>
          <p:nvPr/>
        </p:nvSpPr>
        <p:spPr>
          <a:xfrm>
            <a:off x="491612" y="1351508"/>
            <a:ext cx="11248104" cy="415498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66"/>
              </a:buClr>
              <a:buSzPts val="2200"/>
              <a:buFont typeface="Calibri"/>
              <a:buNone/>
            </a:pPr>
            <a:r>
              <a:rPr b="1" i="0" lang="en-US" sz="2200" u="none" cap="none" strike="noStrike">
                <a:solidFill>
                  <a:srgbClr val="FF0066"/>
                </a:solidFill>
                <a:latin typeface="Calibri"/>
                <a:ea typeface="Calibri"/>
                <a:cs typeface="Calibri"/>
                <a:sym typeface="Calibri"/>
              </a:rPr>
              <a:t>Proof-of-Work consensus:</a:t>
            </a:r>
            <a:r>
              <a:rPr b="0" i="0" lang="en-US" sz="2200" u="none" cap="none" strike="noStrike">
                <a:solidFill>
                  <a:srgbClr val="FF0066"/>
                </a:solidFill>
                <a:latin typeface="Calibri"/>
                <a:ea typeface="Calibri"/>
                <a:cs typeface="Calibri"/>
                <a:sym typeface="Calibri"/>
              </a:rPr>
              <a:t> </a:t>
            </a:r>
            <a:r>
              <a:rPr lang="en-US" sz="2200">
                <a:solidFill>
                  <a:srgbClr val="FF0066"/>
                </a:solidFill>
                <a:latin typeface="Calibri"/>
                <a:ea typeface="Calibri"/>
                <a:cs typeface="Calibri"/>
                <a:sym typeface="Calibri"/>
              </a:rPr>
              <a:t> consensus mechanism (process through which reaching an agreement about information on the network) currently </a:t>
            </a:r>
            <a:r>
              <a:rPr b="0" i="0" lang="en-US" sz="2200" u="none" cap="none" strike="noStrike">
                <a:solidFill>
                  <a:srgbClr val="FF0066"/>
                </a:solidFill>
                <a:latin typeface="Calibri"/>
                <a:ea typeface="Calibri"/>
                <a:cs typeface="Calibri"/>
                <a:sym typeface="Calibri"/>
              </a:rPr>
              <a:t>used by Ethereum. </a:t>
            </a:r>
            <a:endParaRPr/>
          </a:p>
          <a:p>
            <a:pPr indent="0" lvl="0" marL="0" marR="0" rtl="0" algn="just">
              <a:lnSpc>
                <a:spcPct val="100000"/>
              </a:lnSpc>
              <a:spcBef>
                <a:spcPts val="0"/>
              </a:spcBef>
              <a:spcAft>
                <a:spcPts val="0"/>
              </a:spcAft>
              <a:buClr>
                <a:schemeClr val="dk1"/>
              </a:buClr>
              <a:buSzPts val="2200"/>
              <a:buFont typeface="Calibri"/>
              <a:buNone/>
            </a:pPr>
            <a:r>
              <a:t/>
            </a:r>
            <a:endParaRPr b="1"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rgbClr val="FF0066"/>
              </a:buClr>
              <a:buSzPts val="2200"/>
              <a:buFont typeface="Calibri"/>
              <a:buNone/>
            </a:pPr>
            <a:r>
              <a:rPr b="1" i="0" lang="en-US" sz="2200" u="none" cap="none" strike="noStrike">
                <a:solidFill>
                  <a:srgbClr val="FF0066"/>
                </a:solidFill>
                <a:latin typeface="Calibri"/>
                <a:ea typeface="Calibri"/>
                <a:cs typeface="Calibri"/>
                <a:sym typeface="Calibri"/>
              </a:rPr>
              <a:t>State: </a:t>
            </a:r>
            <a:r>
              <a:rPr b="0" i="0" lang="en-US" sz="2200" u="none" cap="none" strike="noStrike">
                <a:solidFill>
                  <a:srgbClr val="FF0066"/>
                </a:solidFill>
                <a:latin typeface="Calibri"/>
                <a:ea typeface="Calibri"/>
                <a:cs typeface="Calibri"/>
                <a:sym typeface="Calibri"/>
              </a:rPr>
              <a:t>it is what is representable by a computer at </a:t>
            </a:r>
            <a:r>
              <a:rPr lang="en-US" sz="2200">
                <a:solidFill>
                  <a:srgbClr val="FF0066"/>
                </a:solidFill>
                <a:latin typeface="Calibri"/>
                <a:ea typeface="Calibri"/>
                <a:cs typeface="Calibri"/>
                <a:sym typeface="Calibri"/>
              </a:rPr>
              <a:t>a given </a:t>
            </a:r>
            <a:r>
              <a:rPr b="0" i="0" lang="en-US" sz="2200" u="none" cap="none" strike="noStrike">
                <a:solidFill>
                  <a:srgbClr val="FF0066"/>
                </a:solidFill>
                <a:latin typeface="Calibri"/>
                <a:ea typeface="Calibri"/>
                <a:cs typeface="Calibri"/>
                <a:sym typeface="Calibri"/>
              </a:rPr>
              <a:t>moment. The state is an enormous data structure which keeps all accounts linked by hashes and reducible to a single root hash stored on the blockchain. </a:t>
            </a:r>
            <a:endParaRPr/>
          </a:p>
          <a:p>
            <a:pPr indent="0" lvl="0" marL="0" marR="0" rtl="0" algn="just">
              <a:lnSpc>
                <a:spcPct val="100000"/>
              </a:lnSpc>
              <a:spcBef>
                <a:spcPts val="0"/>
              </a:spcBef>
              <a:spcAft>
                <a:spcPts val="0"/>
              </a:spcAft>
              <a:buClr>
                <a:schemeClr val="dk1"/>
              </a:buClr>
              <a:buSzPts val="2200"/>
              <a:buFont typeface="Calibri"/>
              <a:buNone/>
            </a:pPr>
            <a:r>
              <a:t/>
            </a:r>
            <a:endParaRPr b="0"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rgbClr val="FF0066"/>
              </a:buClr>
              <a:buSzPts val="2200"/>
              <a:buFont typeface="Calibri"/>
              <a:buNone/>
            </a:pPr>
            <a:r>
              <a:rPr b="1" i="0" lang="en-US" sz="2200" u="none" cap="none" strike="noStrike">
                <a:solidFill>
                  <a:srgbClr val="FF0066"/>
                </a:solidFill>
                <a:latin typeface="Calibri"/>
                <a:ea typeface="Calibri"/>
                <a:cs typeface="Calibri"/>
                <a:sym typeface="Calibri"/>
              </a:rPr>
              <a:t>Token: </a:t>
            </a:r>
            <a:r>
              <a:rPr b="0" i="0" lang="en-US" sz="2200" u="none" cap="none" strike="noStrike">
                <a:solidFill>
                  <a:srgbClr val="FF0066"/>
                </a:solidFill>
                <a:latin typeface="Calibri"/>
                <a:ea typeface="Calibri"/>
                <a:cs typeface="Calibri"/>
                <a:sym typeface="Calibri"/>
              </a:rPr>
              <a:t>A type of digital asset that may be exchanged within a blockchain. A token is used as a representation of assets (material and digital) or rights (ownership to an asset or access to a service). </a:t>
            </a:r>
            <a:endParaRPr/>
          </a:p>
          <a:p>
            <a:pPr indent="0" lvl="0" marL="0" marR="0" rtl="0" algn="just">
              <a:lnSpc>
                <a:spcPct val="100000"/>
              </a:lnSpc>
              <a:spcBef>
                <a:spcPts val="0"/>
              </a:spcBef>
              <a:spcAft>
                <a:spcPts val="0"/>
              </a:spcAft>
              <a:buClr>
                <a:srgbClr val="FF0066"/>
              </a:buClr>
              <a:buSzPts val="2200"/>
              <a:buFont typeface="Calibri"/>
              <a:buNone/>
            </a:pPr>
            <a:r>
              <a:rPr b="0" i="1" lang="en-US" sz="2200" u="none" cap="none" strike="noStrike">
                <a:solidFill>
                  <a:srgbClr val="FF0066"/>
                </a:solidFill>
                <a:latin typeface="Calibri"/>
                <a:ea typeface="Calibri"/>
                <a:cs typeface="Calibri"/>
                <a:sym typeface="Calibri"/>
              </a:rPr>
              <a:t>Fungible token </a:t>
            </a:r>
            <a:r>
              <a:rPr b="0" i="0" lang="en-US" sz="2200" u="none" cap="none" strike="noStrike">
                <a:solidFill>
                  <a:srgbClr val="FF0066"/>
                </a:solidFill>
                <a:latin typeface="Calibri"/>
                <a:ea typeface="Calibri"/>
                <a:cs typeface="Calibri"/>
                <a:sym typeface="Calibri"/>
              </a:rPr>
              <a:t>(interchangeable tokens): like voting tokens, staking tokens or virtual currencies.</a:t>
            </a:r>
            <a:endParaRPr/>
          </a:p>
          <a:p>
            <a:pPr indent="0" lvl="0" marL="0" marR="0" rtl="0" algn="just">
              <a:lnSpc>
                <a:spcPct val="100000"/>
              </a:lnSpc>
              <a:spcBef>
                <a:spcPts val="0"/>
              </a:spcBef>
              <a:spcAft>
                <a:spcPts val="0"/>
              </a:spcAft>
              <a:buClr>
                <a:srgbClr val="FF0066"/>
              </a:buClr>
              <a:buSzPts val="2200"/>
              <a:buFont typeface="Calibri"/>
              <a:buNone/>
            </a:pPr>
            <a:r>
              <a:rPr b="0" i="1" lang="en-US" sz="2200" u="none" cap="none" strike="noStrike">
                <a:solidFill>
                  <a:srgbClr val="FF0066"/>
                </a:solidFill>
                <a:latin typeface="Calibri"/>
                <a:ea typeface="Calibri"/>
                <a:cs typeface="Calibri"/>
                <a:sym typeface="Calibri"/>
              </a:rPr>
              <a:t>Non-fungible token</a:t>
            </a:r>
            <a:r>
              <a:rPr b="0" i="0" lang="en-US" sz="2200" u="none" cap="none" strike="noStrike">
                <a:solidFill>
                  <a:srgbClr val="FF0066"/>
                </a:solidFill>
                <a:latin typeface="Calibri"/>
                <a:ea typeface="Calibri"/>
                <a:cs typeface="Calibri"/>
                <a:sym typeface="Calibri"/>
              </a:rPr>
              <a:t>: like a deed for artwork or a song. </a:t>
            </a:r>
            <a:endParaRPr b="0" i="1" sz="2200" u="none" cap="none" strike="noStrike">
              <a:solidFill>
                <a:srgbClr val="FF0066"/>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726" name="Shape 726"/>
        <p:cNvGrpSpPr/>
        <p:nvPr/>
      </p:nvGrpSpPr>
      <p:grpSpPr>
        <a:xfrm>
          <a:off x="0" y="0"/>
          <a:ext cx="0" cy="0"/>
          <a:chOff x="0" y="0"/>
          <a:chExt cx="0" cy="0"/>
        </a:xfrm>
      </p:grpSpPr>
      <p:sp>
        <p:nvSpPr>
          <p:cNvPr id="727" name="Google Shape;727;p51"/>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728" name="Google Shape;728;p51"/>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729" name="Google Shape;729;p51"/>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730" name="Google Shape;730;p51"/>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731" name="Google Shape;731;p51"/>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732" name="Google Shape;732;p51"/>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733" name="Google Shape;733;p51"/>
          <p:cNvSpPr txBox="1"/>
          <p:nvPr/>
        </p:nvSpPr>
        <p:spPr>
          <a:xfrm>
            <a:off x="452284" y="360239"/>
            <a:ext cx="10670959"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GLOSSARY</a:t>
            </a:r>
            <a:endParaRPr b="0" i="0" sz="2400" u="none" cap="none" strike="noStrike">
              <a:solidFill>
                <a:srgbClr val="000000"/>
              </a:solidFill>
              <a:latin typeface="Calibri"/>
              <a:ea typeface="Calibri"/>
              <a:cs typeface="Calibri"/>
              <a:sym typeface="Calibri"/>
            </a:endParaRPr>
          </a:p>
        </p:txBody>
      </p:sp>
      <p:sp>
        <p:nvSpPr>
          <p:cNvPr id="734" name="Google Shape;734;p51"/>
          <p:cNvSpPr txBox="1"/>
          <p:nvPr/>
        </p:nvSpPr>
        <p:spPr>
          <a:xfrm>
            <a:off x="491612" y="1326382"/>
            <a:ext cx="11248104" cy="34778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66"/>
              </a:buClr>
              <a:buSzPts val="2200"/>
              <a:buFont typeface="Calibri"/>
              <a:buNone/>
            </a:pPr>
            <a:r>
              <a:rPr b="1" i="0" lang="en-US" sz="2200" u="none" cap="none" strike="noStrike">
                <a:solidFill>
                  <a:srgbClr val="FF0066"/>
                </a:solidFill>
                <a:latin typeface="Calibri"/>
                <a:ea typeface="Calibri"/>
                <a:cs typeface="Calibri"/>
                <a:sym typeface="Calibri"/>
              </a:rPr>
              <a:t>Transaction: </a:t>
            </a:r>
            <a:r>
              <a:rPr b="0" i="0" lang="en-US" sz="2200" u="none" cap="none" strike="noStrike">
                <a:solidFill>
                  <a:srgbClr val="FF0066"/>
                </a:solidFill>
                <a:latin typeface="Calibri"/>
                <a:ea typeface="Calibri"/>
                <a:cs typeface="Calibri"/>
                <a:sym typeface="Calibri"/>
              </a:rPr>
              <a:t>Cryptographically signed instructions from accounts that may either result in message calls or in contract creation. </a:t>
            </a:r>
            <a:endParaRPr/>
          </a:p>
          <a:p>
            <a:pPr indent="0" lvl="0" marL="0" marR="0" rtl="0" algn="just">
              <a:lnSpc>
                <a:spcPct val="100000"/>
              </a:lnSpc>
              <a:spcBef>
                <a:spcPts val="0"/>
              </a:spcBef>
              <a:spcAft>
                <a:spcPts val="0"/>
              </a:spcAft>
              <a:buClr>
                <a:schemeClr val="dk1"/>
              </a:buClr>
              <a:buSzPts val="2200"/>
              <a:buFont typeface="Calibri"/>
              <a:buNone/>
            </a:pPr>
            <a:r>
              <a:t/>
            </a:r>
            <a:endParaRPr b="1"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rgbClr val="FF0066"/>
              </a:buClr>
              <a:buSzPts val="2200"/>
              <a:buFont typeface="Calibri"/>
              <a:buNone/>
            </a:pPr>
            <a:r>
              <a:rPr b="1" i="0" lang="en-US" sz="2200" u="none" cap="none" strike="noStrike">
                <a:solidFill>
                  <a:srgbClr val="FF0066"/>
                </a:solidFill>
                <a:latin typeface="Calibri"/>
                <a:ea typeface="Calibri"/>
                <a:cs typeface="Calibri"/>
                <a:sym typeface="Calibri"/>
              </a:rPr>
              <a:t>Turing-complete virtual machine: </a:t>
            </a:r>
            <a:r>
              <a:rPr b="0" i="0" lang="en-US" sz="2200" u="none" cap="none" strike="noStrike">
                <a:solidFill>
                  <a:srgbClr val="FF0066"/>
                </a:solidFill>
                <a:latin typeface="Calibri"/>
                <a:ea typeface="Calibri"/>
                <a:cs typeface="Calibri"/>
                <a:sym typeface="Calibri"/>
              </a:rPr>
              <a:t>a machine that, given enough time and memory along with the necessary instructions, can solve any computational problem. </a:t>
            </a:r>
            <a:endParaRPr/>
          </a:p>
          <a:p>
            <a:pPr indent="0" lvl="0" marL="0" marR="0" rtl="0" algn="just">
              <a:lnSpc>
                <a:spcPct val="100000"/>
              </a:lnSpc>
              <a:spcBef>
                <a:spcPts val="0"/>
              </a:spcBef>
              <a:spcAft>
                <a:spcPts val="0"/>
              </a:spcAft>
              <a:buClr>
                <a:schemeClr val="dk1"/>
              </a:buClr>
              <a:buSzPts val="2200"/>
              <a:buFont typeface="Calibri"/>
              <a:buNone/>
            </a:pPr>
            <a:r>
              <a:t/>
            </a:r>
            <a:endParaRPr b="1"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rgbClr val="FF0066"/>
              </a:buClr>
              <a:buSzPts val="2200"/>
              <a:buFont typeface="Calibri"/>
              <a:buNone/>
            </a:pPr>
            <a:r>
              <a:rPr b="1" i="0" lang="en-US" sz="2200" u="none" cap="none" strike="noStrike">
                <a:solidFill>
                  <a:srgbClr val="FF0066"/>
                </a:solidFill>
                <a:latin typeface="Calibri"/>
                <a:ea typeface="Calibri"/>
                <a:cs typeface="Calibri"/>
                <a:sym typeface="Calibri"/>
              </a:rPr>
              <a:t>Wallet:</a:t>
            </a:r>
            <a:r>
              <a:rPr b="0" i="0" lang="en-US" sz="2200" u="none" cap="none" strike="noStrike">
                <a:solidFill>
                  <a:srgbClr val="FF0066"/>
                </a:solidFill>
                <a:latin typeface="Calibri"/>
                <a:ea typeface="Calibri"/>
                <a:cs typeface="Calibri"/>
                <a:sym typeface="Calibri"/>
              </a:rPr>
              <a:t> A product that lets you manage your Ethereum account: view your account balance, send transactions, and more. The most popular Ethereum wallet is Metamask. </a:t>
            </a:r>
            <a:endParaRPr b="0" i="0" sz="2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200"/>
              <a:buFont typeface="Calibri"/>
              <a:buNone/>
            </a:pPr>
            <a:r>
              <a:t/>
            </a:r>
            <a:endParaRPr b="1" i="0" sz="22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200"/>
              <a:buFont typeface="Calibri"/>
              <a:buNone/>
            </a:pPr>
            <a:r>
              <a:t/>
            </a:r>
            <a:endParaRPr b="0" i="0" sz="2200" u="none" cap="none" strike="noStrike">
              <a:solidFill>
                <a:srgbClr val="FF0066"/>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738" name="Shape 738"/>
        <p:cNvGrpSpPr/>
        <p:nvPr/>
      </p:nvGrpSpPr>
      <p:grpSpPr>
        <a:xfrm>
          <a:off x="0" y="0"/>
          <a:ext cx="0" cy="0"/>
          <a:chOff x="0" y="0"/>
          <a:chExt cx="0" cy="0"/>
        </a:xfrm>
      </p:grpSpPr>
      <p:sp>
        <p:nvSpPr>
          <p:cNvPr id="739" name="Google Shape;739;p52"/>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740" name="Google Shape;740;p52"/>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741" name="Google Shape;741;p52"/>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742" name="Google Shape;742;p52"/>
          <p:cNvSpPr txBox="1"/>
          <p:nvPr/>
        </p:nvSpPr>
        <p:spPr>
          <a:xfrm>
            <a:off x="452284" y="360239"/>
            <a:ext cx="10670959"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BIBLIOGRAPHY 1</a:t>
            </a:r>
            <a:endParaRPr b="0" i="0" sz="2400" u="none" cap="none" strike="noStrike">
              <a:solidFill>
                <a:srgbClr val="000000"/>
              </a:solidFill>
              <a:latin typeface="Calibri"/>
              <a:ea typeface="Calibri"/>
              <a:cs typeface="Calibri"/>
              <a:sym typeface="Calibri"/>
            </a:endParaRPr>
          </a:p>
        </p:txBody>
      </p:sp>
      <p:sp>
        <p:nvSpPr>
          <p:cNvPr id="743" name="Google Shape;743;p52"/>
          <p:cNvSpPr txBox="1"/>
          <p:nvPr/>
        </p:nvSpPr>
        <p:spPr>
          <a:xfrm>
            <a:off x="952499" y="1499509"/>
            <a:ext cx="10472585" cy="4247317"/>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5">
                  <a:extLst>
                    <a:ext uri="{A12FA001-AC4F-418D-AE19-62706E023703}">
                      <ahyp:hlinkClr val="tx"/>
                    </a:ext>
                  </a:extLst>
                </a:hlinkClick>
              </a:rPr>
              <a:t>https://ethereum.org/en/history/#whitepaper</a:t>
            </a:r>
            <a:endParaRPr b="0" i="0" sz="1800" u="none" cap="none" strike="noStrike">
              <a:solidFill>
                <a:srgbClr val="FF0066"/>
              </a:solidFill>
              <a:latin typeface="Calibri"/>
              <a:ea typeface="Calibri"/>
              <a:cs typeface="Calibri"/>
              <a:sym typeface="Calibri"/>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6">
                  <a:extLst>
                    <a:ext uri="{A12FA001-AC4F-418D-AE19-62706E023703}">
                      <ahyp:hlinkClr val="tx"/>
                    </a:ext>
                  </a:extLst>
                </a:hlinkClick>
              </a:rPr>
              <a:t>https://coinmarketcap.com/alexandria/glossary/ethereum-virtual-machine-evm</a:t>
            </a:r>
            <a:r>
              <a:rPr b="0" i="0" lang="en-US" sz="1800" u="none" cap="none" strike="noStrike">
                <a:solidFill>
                  <a:srgbClr val="FF0066"/>
                </a:solidFill>
                <a:latin typeface="Calibri"/>
                <a:ea typeface="Calibri"/>
                <a:cs typeface="Calibri"/>
                <a:sym typeface="Calibri"/>
              </a:rPr>
              <a:t> </a:t>
            </a:r>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7">
                  <a:extLst>
                    <a:ext uri="{A12FA001-AC4F-418D-AE19-62706E023703}">
                      <ahyp:hlinkClr val="tx"/>
                    </a:ext>
                  </a:extLst>
                </a:hlinkClick>
              </a:rPr>
              <a:t>https://takenobu-hs.github.io/downloads/ethereum_evm_illustrated.pdf</a:t>
            </a:r>
            <a:r>
              <a:rPr b="0" i="0" lang="en-US" sz="1800" u="none" cap="none" strike="noStrike">
                <a:solidFill>
                  <a:srgbClr val="FF0066"/>
                </a:solidFill>
                <a:latin typeface="Calibri"/>
                <a:ea typeface="Calibri"/>
                <a:cs typeface="Calibri"/>
                <a:sym typeface="Calibri"/>
              </a:rPr>
              <a:t> </a:t>
            </a:r>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8">
                  <a:extLst>
                    <a:ext uri="{A12FA001-AC4F-418D-AE19-62706E023703}">
                      <ahyp:hlinkClr val="tx"/>
                    </a:ext>
                  </a:extLst>
                </a:hlinkClick>
              </a:rPr>
              <a:t>https://ethereum.org/en/developers/docs/intro-to-ethereum/</a:t>
            </a:r>
            <a:r>
              <a:rPr b="0" i="0" lang="en-US" sz="1800" u="none" cap="none" strike="noStrike">
                <a:solidFill>
                  <a:srgbClr val="FF0066"/>
                </a:solidFill>
                <a:latin typeface="Calibri"/>
                <a:ea typeface="Calibri"/>
                <a:cs typeface="Calibri"/>
                <a:sym typeface="Calibri"/>
              </a:rPr>
              <a:t> </a:t>
            </a:r>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9">
                  <a:extLst>
                    <a:ext uri="{A12FA001-AC4F-418D-AE19-62706E023703}">
                      <ahyp:hlinkClr val="tx"/>
                    </a:ext>
                  </a:extLst>
                </a:hlinkClick>
              </a:rPr>
              <a:t>https://www.bitdegree.org/learn/ethereum-virtual-machine</a:t>
            </a:r>
            <a:r>
              <a:rPr b="0" i="0" lang="en-US" sz="1800" u="none" cap="none" strike="noStrike">
                <a:solidFill>
                  <a:srgbClr val="FF0066"/>
                </a:solidFill>
                <a:latin typeface="Calibri"/>
                <a:ea typeface="Calibri"/>
                <a:cs typeface="Calibri"/>
                <a:sym typeface="Calibri"/>
              </a:rPr>
              <a:t> </a:t>
            </a:r>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10">
                  <a:extLst>
                    <a:ext uri="{A12FA001-AC4F-418D-AE19-62706E023703}">
                      <ahyp:hlinkClr val="tx"/>
                    </a:ext>
                  </a:extLst>
                </a:hlinkClick>
              </a:rPr>
              <a:t>https://ethereum.org/en/developers/docs/nodes-and-clients/</a:t>
            </a:r>
            <a:r>
              <a:rPr b="0" i="0" lang="en-US" sz="1800" u="none" cap="none" strike="noStrike">
                <a:solidFill>
                  <a:srgbClr val="FF0066"/>
                </a:solidFill>
                <a:latin typeface="Calibri"/>
                <a:ea typeface="Calibri"/>
                <a:cs typeface="Calibri"/>
                <a:sym typeface="Calibri"/>
              </a:rPr>
              <a:t> </a:t>
            </a:r>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11">
                  <a:extLst>
                    <a:ext uri="{A12FA001-AC4F-418D-AE19-62706E023703}">
                      <ahyp:hlinkClr val="tx"/>
                    </a:ext>
                  </a:extLst>
                </a:hlinkClick>
              </a:rPr>
              <a:t>https://ethereum.org/en/wallets/</a:t>
            </a:r>
            <a:r>
              <a:rPr b="0" i="0" lang="en-US" sz="1800" u="none" cap="none" strike="noStrike">
                <a:solidFill>
                  <a:srgbClr val="FF0066"/>
                </a:solidFill>
                <a:latin typeface="Calibri"/>
                <a:ea typeface="Calibri"/>
                <a:cs typeface="Calibri"/>
                <a:sym typeface="Calibri"/>
              </a:rPr>
              <a:t> </a:t>
            </a:r>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12">
                  <a:extLst>
                    <a:ext uri="{A12FA001-AC4F-418D-AE19-62706E023703}">
                      <ahyp:hlinkClr val="tx"/>
                    </a:ext>
                  </a:extLst>
                </a:hlinkClick>
              </a:rPr>
              <a:t>https://ethereum.org/en/nft/</a:t>
            </a:r>
            <a:r>
              <a:rPr b="0" i="0" lang="en-US" sz="1800" u="none" cap="none" strike="noStrike">
                <a:solidFill>
                  <a:srgbClr val="FF0066"/>
                </a:solidFill>
                <a:latin typeface="Calibri"/>
                <a:ea typeface="Calibri"/>
                <a:cs typeface="Calibri"/>
                <a:sym typeface="Calibri"/>
              </a:rPr>
              <a:t> </a:t>
            </a:r>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13">
                  <a:extLst>
                    <a:ext uri="{A12FA001-AC4F-418D-AE19-62706E023703}">
                      <ahyp:hlinkClr val="tx"/>
                    </a:ext>
                  </a:extLst>
                </a:hlinkClick>
              </a:rPr>
              <a:t>https://medium.com/@markmuskardin/mastering-the-fundamentals-of-ethereum-for-new-blockchain-devs-part-iii-wallets-keys-and-4cd3175b535b</a:t>
            </a:r>
            <a:r>
              <a:rPr b="0" i="0" lang="en-US" sz="1800" u="none" cap="none" strike="noStrike">
                <a:solidFill>
                  <a:srgbClr val="FF0066"/>
                </a:solidFill>
                <a:latin typeface="Calibri"/>
                <a:ea typeface="Calibri"/>
                <a:cs typeface="Calibri"/>
                <a:sym typeface="Calibri"/>
              </a:rPr>
              <a:t> </a:t>
            </a:r>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14">
                  <a:extLst>
                    <a:ext uri="{A12FA001-AC4F-418D-AE19-62706E023703}">
                      <ahyp:hlinkClr val="tx"/>
                    </a:ext>
                  </a:extLst>
                </a:hlinkClick>
              </a:rPr>
              <a:t>https://ethereum.org/en/developers/docs/evm/</a:t>
            </a:r>
            <a:r>
              <a:rPr b="0" i="0" lang="en-US" sz="1800" u="none" cap="none" strike="noStrike">
                <a:solidFill>
                  <a:srgbClr val="FF0066"/>
                </a:solidFill>
                <a:latin typeface="Calibri"/>
                <a:ea typeface="Calibri"/>
                <a:cs typeface="Calibri"/>
                <a:sym typeface="Calibri"/>
              </a:rPr>
              <a:t> </a:t>
            </a:r>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15">
                  <a:extLst>
                    <a:ext uri="{A12FA001-AC4F-418D-AE19-62706E023703}">
                      <ahyp:hlinkClr val="tx"/>
                    </a:ext>
                  </a:extLst>
                </a:hlinkClick>
              </a:rPr>
              <a:t>https://cointelegraph.com/ethereum-for-beginners/ethereum-wallets</a:t>
            </a:r>
            <a:r>
              <a:rPr b="0" i="0" lang="en-US" sz="1800" u="none" cap="none" strike="noStrike">
                <a:solidFill>
                  <a:srgbClr val="FF0066"/>
                </a:solidFill>
                <a:latin typeface="Calibri"/>
                <a:ea typeface="Calibri"/>
                <a:cs typeface="Calibri"/>
                <a:sym typeface="Calibri"/>
              </a:rPr>
              <a:t> </a:t>
            </a:r>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16">
                  <a:extLst>
                    <a:ext uri="{A12FA001-AC4F-418D-AE19-62706E023703}">
                      <ahyp:hlinkClr val="tx"/>
                    </a:ext>
                  </a:extLst>
                </a:hlinkClick>
              </a:rPr>
              <a:t>https://medium.com/@roberto.g.infante/smart-contracts-the-brain-of-dapps-cf886bb1bbb6</a:t>
            </a:r>
            <a:r>
              <a:rPr b="0" i="0" lang="en-US" sz="1800" u="none" cap="none" strike="noStrike">
                <a:solidFill>
                  <a:srgbClr val="FF0066"/>
                </a:solidFill>
                <a:latin typeface="Calibri"/>
                <a:ea typeface="Calibri"/>
                <a:cs typeface="Calibri"/>
                <a:sym typeface="Calibri"/>
              </a:rPr>
              <a:t> </a:t>
            </a:r>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17">
                  <a:extLst>
                    <a:ext uri="{A12FA001-AC4F-418D-AE19-62706E023703}">
                      <ahyp:hlinkClr val="tx"/>
                    </a:ext>
                  </a:extLst>
                </a:hlinkClick>
              </a:rPr>
              <a:t>https://www.gemini.com/cryptopedia/blockchain-types-pow-pos-private#section-blockchain-types</a:t>
            </a:r>
            <a:r>
              <a:rPr b="0" i="0" lang="en-US" sz="1800" u="none" cap="none" strike="noStrike">
                <a:solidFill>
                  <a:srgbClr val="FF0066"/>
                </a:solidFill>
                <a:latin typeface="Calibri"/>
                <a:ea typeface="Calibri"/>
                <a:cs typeface="Calibri"/>
                <a:sym typeface="Calibri"/>
              </a:rPr>
              <a:t> </a:t>
            </a:r>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18">
                  <a:extLst>
                    <a:ext uri="{A12FA001-AC4F-418D-AE19-62706E023703}">
                      <ahyp:hlinkClr val="tx"/>
                    </a:ext>
                  </a:extLst>
                </a:hlinkClick>
              </a:rPr>
              <a:t>https://ethereum.org/en/developers/docs/consensus-mechanisms/pow/</a:t>
            </a:r>
            <a:r>
              <a:rPr b="0" i="0" lang="en-US" sz="1800" u="none" cap="none" strike="noStrike">
                <a:solidFill>
                  <a:srgbClr val="FF0066"/>
                </a:solidFill>
                <a:latin typeface="Calibri"/>
                <a:ea typeface="Calibri"/>
                <a:cs typeface="Calibri"/>
                <a:sym typeface="Calibri"/>
              </a:rPr>
              <a:t>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747" name="Shape 747"/>
        <p:cNvGrpSpPr/>
        <p:nvPr/>
      </p:nvGrpSpPr>
      <p:grpSpPr>
        <a:xfrm>
          <a:off x="0" y="0"/>
          <a:ext cx="0" cy="0"/>
          <a:chOff x="0" y="0"/>
          <a:chExt cx="0" cy="0"/>
        </a:xfrm>
      </p:grpSpPr>
      <p:sp>
        <p:nvSpPr>
          <p:cNvPr id="748" name="Google Shape;748;p53"/>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749" name="Google Shape;749;p53"/>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750" name="Google Shape;750;p53"/>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751" name="Google Shape;751;p53"/>
          <p:cNvSpPr txBox="1"/>
          <p:nvPr/>
        </p:nvSpPr>
        <p:spPr>
          <a:xfrm>
            <a:off x="381000" y="89638"/>
            <a:ext cx="10670959"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BIBLIOGRAPHY 2</a:t>
            </a:r>
            <a:endParaRPr b="0" i="0" sz="2400" u="none" cap="none" strike="noStrike">
              <a:solidFill>
                <a:srgbClr val="000000"/>
              </a:solidFill>
              <a:latin typeface="Calibri"/>
              <a:ea typeface="Calibri"/>
              <a:cs typeface="Calibri"/>
              <a:sym typeface="Calibri"/>
            </a:endParaRPr>
          </a:p>
        </p:txBody>
      </p:sp>
      <p:sp>
        <p:nvSpPr>
          <p:cNvPr id="752" name="Google Shape;752;p53"/>
          <p:cNvSpPr txBox="1"/>
          <p:nvPr/>
        </p:nvSpPr>
        <p:spPr>
          <a:xfrm>
            <a:off x="952500" y="1490128"/>
            <a:ext cx="10099459" cy="3887218"/>
          </a:xfrm>
          <a:prstGeom prst="rect">
            <a:avLst/>
          </a:prstGeom>
          <a:noFill/>
          <a:ln>
            <a:noFill/>
          </a:ln>
        </p:spPr>
        <p:txBody>
          <a:bodyPr anchorCtr="0" anchor="t" bIns="45700" lIns="91425" spcFirstLastPara="1" rIns="91425" wrap="square" tIns="45700">
            <a:spAutoFit/>
          </a:bodyPr>
          <a:lstStyle/>
          <a:p>
            <a:pPr indent="-285750" lvl="0" marL="285750" marR="0" rtl="0" algn="l">
              <a:lnSpc>
                <a:spcPct val="9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5">
                  <a:extLst>
                    <a:ext uri="{A12FA001-AC4F-418D-AE19-62706E023703}">
                      <ahyp:hlinkClr val="tx"/>
                    </a:ext>
                  </a:extLst>
                </a:hlinkClick>
              </a:rPr>
              <a:t>https://www.bitdegree.org/learn/ethereum-virtual-machine</a:t>
            </a:r>
            <a:endParaRPr b="0" i="0" sz="1800" u="none" cap="none" strike="noStrike">
              <a:solidFill>
                <a:srgbClr val="FF0066"/>
              </a:solidFill>
              <a:latin typeface="Calibri"/>
              <a:ea typeface="Calibri"/>
              <a:cs typeface="Calibri"/>
              <a:sym typeface="Calibri"/>
            </a:endParaRPr>
          </a:p>
          <a:p>
            <a:pPr indent="-285750" lvl="0" marL="285750" marR="0" rtl="0" algn="l">
              <a:lnSpc>
                <a:spcPct val="9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6">
                  <a:extLst>
                    <a:ext uri="{A12FA001-AC4F-418D-AE19-62706E023703}">
                      <ahyp:hlinkClr val="tx"/>
                    </a:ext>
                  </a:extLst>
                </a:hlinkClick>
              </a:rPr>
              <a:t>https://ethereum.org/en/developers/docs/smartcontracts/#:~:text=A%20%22smart%20contract%22%20is%20simply,runs%20on%20the%20Ethereum%20block</a:t>
            </a:r>
            <a:r>
              <a:rPr b="0" i="0" lang="en-US" sz="1800" u="sng" cap="none" strike="noStrike">
                <a:solidFill>
                  <a:srgbClr val="FF0066"/>
                </a:solidFill>
                <a:latin typeface="Calibri"/>
                <a:ea typeface="Calibri"/>
                <a:cs typeface="Calibri"/>
                <a:sym typeface="Calibri"/>
                <a:hlinkClick r:id="rId7">
                  <a:extLst>
                    <a:ext uri="{A12FA001-AC4F-418D-AE19-62706E023703}">
                      <ahyp:hlinkClr val="tx"/>
                    </a:ext>
                  </a:extLst>
                </a:hlinkClick>
              </a:rPr>
              <a:t>chain.&amp;text=Smart%20contracts%20are%20a%20type,network%20and%20run%20as%20programmed</a:t>
            </a:r>
            <a:endParaRPr b="0" i="0" sz="1800" u="none" cap="none" strike="noStrike">
              <a:solidFill>
                <a:srgbClr val="FF0066"/>
              </a:solidFill>
              <a:latin typeface="Calibri"/>
              <a:ea typeface="Calibri"/>
              <a:cs typeface="Calibri"/>
              <a:sym typeface="Calibri"/>
            </a:endParaRPr>
          </a:p>
          <a:p>
            <a:pPr indent="-285750" lvl="0" marL="285750" marR="0" rtl="0" algn="l">
              <a:lnSpc>
                <a:spcPct val="90000"/>
              </a:lnSpc>
              <a:spcBef>
                <a:spcPts val="0"/>
              </a:spcBef>
              <a:spcAft>
                <a:spcPts val="0"/>
              </a:spcAft>
              <a:buClr>
                <a:srgbClr val="FF0066"/>
              </a:buClr>
              <a:buSzPts val="1800"/>
              <a:buFont typeface="Arial"/>
              <a:buChar char="•"/>
            </a:pPr>
            <a:r>
              <a:rPr b="0" i="0" lang="en-US" sz="1800" u="none" cap="none" strike="noStrike">
                <a:solidFill>
                  <a:srgbClr val="FF0066"/>
                </a:solidFill>
                <a:latin typeface="Calibri"/>
                <a:ea typeface="Calibri"/>
                <a:cs typeface="Calibri"/>
                <a:sym typeface="Calibri"/>
              </a:rPr>
              <a:t>https://medium.com/@markmuskardin/mastering-the-fundamentals-of-ethereum-for-new-blockchain-devs-part-iii-wallets-keys-and-4cd3175b535b</a:t>
            </a:r>
            <a:endParaRPr/>
          </a:p>
          <a:p>
            <a:pPr indent="-285750" lvl="0" marL="285750" marR="0" rtl="0" algn="l">
              <a:lnSpc>
                <a:spcPct val="9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8">
                  <a:extLst>
                    <a:ext uri="{A12FA001-AC4F-418D-AE19-62706E023703}">
                      <ahyp:hlinkClr val="tx"/>
                    </a:ext>
                  </a:extLst>
                </a:hlinkClick>
              </a:rPr>
              <a:t>https://www.eublockchainforum.eu/sites/default/files/reports/report_legal_v1.0.pdf</a:t>
            </a:r>
            <a:endParaRPr b="0" i="0" sz="1800" u="none" cap="none" strike="noStrike">
              <a:solidFill>
                <a:srgbClr val="FF0066"/>
              </a:solidFill>
              <a:latin typeface="Calibri"/>
              <a:ea typeface="Calibri"/>
              <a:cs typeface="Calibri"/>
              <a:sym typeface="Calibri"/>
            </a:endParaRPr>
          </a:p>
          <a:p>
            <a:pPr indent="-285750" lvl="0" marL="285750" marR="0" rtl="0" algn="l">
              <a:lnSpc>
                <a:spcPct val="90000"/>
              </a:lnSpc>
              <a:spcBef>
                <a:spcPts val="0"/>
              </a:spcBef>
              <a:spcAft>
                <a:spcPts val="0"/>
              </a:spcAft>
              <a:buClr>
                <a:srgbClr val="FF0066"/>
              </a:buClr>
              <a:buSzPts val="1800"/>
              <a:buFont typeface="Arial"/>
              <a:buChar char="•"/>
            </a:pPr>
            <a:r>
              <a:rPr b="0" i="0" lang="en-US" sz="1800" u="none" cap="none" strike="noStrike">
                <a:solidFill>
                  <a:srgbClr val="FF0066"/>
                </a:solidFill>
                <a:latin typeface="Calibri"/>
                <a:ea typeface="Calibri"/>
                <a:cs typeface="Calibri"/>
                <a:sym typeface="Calibri"/>
              </a:rPr>
              <a:t> </a:t>
            </a:r>
            <a:r>
              <a:rPr b="0" i="0" lang="en-US" sz="1800" u="sng" cap="none" strike="noStrike">
                <a:solidFill>
                  <a:srgbClr val="FF0066"/>
                </a:solidFill>
                <a:latin typeface="Calibri"/>
                <a:ea typeface="Calibri"/>
                <a:cs typeface="Calibri"/>
                <a:sym typeface="Calibri"/>
                <a:hlinkClick r:id="rId9">
                  <a:extLst>
                    <a:ext uri="{A12FA001-AC4F-418D-AE19-62706E023703}">
                      <ahyp:hlinkClr val="tx"/>
                    </a:ext>
                  </a:extLst>
                </a:hlinkClick>
              </a:rPr>
              <a:t>https://europeanlawinstitute.eu/projects-publications/current-projects-upcoming-projects-and-other-activities/current-projects/blockchains/</a:t>
            </a:r>
            <a:endParaRPr b="0" i="0" sz="1800" u="none" cap="none" strike="noStrike">
              <a:solidFill>
                <a:srgbClr val="FF0066"/>
              </a:solidFill>
              <a:latin typeface="Calibri"/>
              <a:ea typeface="Calibri"/>
              <a:cs typeface="Calibri"/>
              <a:sym typeface="Calibri"/>
            </a:endParaRPr>
          </a:p>
          <a:p>
            <a:pPr indent="-285750" lvl="0" marL="285750" marR="0" rtl="0" algn="l">
              <a:lnSpc>
                <a:spcPct val="90000"/>
              </a:lnSpc>
              <a:spcBef>
                <a:spcPts val="0"/>
              </a:spcBef>
              <a:spcAft>
                <a:spcPts val="0"/>
              </a:spcAft>
              <a:buClr>
                <a:srgbClr val="FF0066"/>
              </a:buClr>
              <a:buSzPts val="1800"/>
              <a:buFont typeface="Arial"/>
              <a:buChar char="•"/>
            </a:pPr>
            <a:r>
              <a:rPr b="0" i="0" lang="en-US" sz="1800" u="none" cap="none" strike="noStrike">
                <a:solidFill>
                  <a:srgbClr val="FF0066"/>
                </a:solidFill>
                <a:latin typeface="Calibri"/>
                <a:ea typeface="Calibri"/>
                <a:cs typeface="Calibri"/>
                <a:sym typeface="Calibri"/>
              </a:rPr>
              <a:t> </a:t>
            </a:r>
            <a:r>
              <a:rPr b="0" i="0" lang="en-US" sz="1800" u="sng" cap="none" strike="noStrike">
                <a:solidFill>
                  <a:srgbClr val="FF0066"/>
                </a:solidFill>
                <a:latin typeface="Calibri"/>
                <a:ea typeface="Calibri"/>
                <a:cs typeface="Calibri"/>
                <a:sym typeface="Calibri"/>
                <a:hlinkClick r:id="rId10">
                  <a:extLst>
                    <a:ext uri="{A12FA001-AC4F-418D-AE19-62706E023703}">
                      <ahyp:hlinkClr val="tx"/>
                    </a:ext>
                  </a:extLst>
                </a:hlinkClick>
              </a:rPr>
              <a:t>"Nevada Passes Pro-blockchain Law - Fin Tech - United States".  </a:t>
            </a:r>
            <a:endParaRPr/>
          </a:p>
          <a:p>
            <a:pPr indent="-285750" lvl="0" marL="285750" marR="0" rtl="0" algn="l">
              <a:lnSpc>
                <a:spcPct val="9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11">
                  <a:extLst>
                    <a:ext uri="{A12FA001-AC4F-418D-AE19-62706E023703}">
                      <ahyp:hlinkClr val="tx"/>
                    </a:ext>
                  </a:extLst>
                </a:hlinkClick>
              </a:rPr>
              <a:t>  "Arizona Passes Groundbreaking Blockchain and Smart Contract Law – State Blockchain Laws on the Rise" </a:t>
            </a:r>
            <a:endParaRPr/>
          </a:p>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FF0066"/>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756" name="Shape 756"/>
        <p:cNvGrpSpPr/>
        <p:nvPr/>
      </p:nvGrpSpPr>
      <p:grpSpPr>
        <a:xfrm>
          <a:off x="0" y="0"/>
          <a:ext cx="0" cy="0"/>
          <a:chOff x="0" y="0"/>
          <a:chExt cx="0" cy="0"/>
        </a:xfrm>
      </p:grpSpPr>
      <p:sp>
        <p:nvSpPr>
          <p:cNvPr id="757" name="Google Shape;757;p54"/>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758" name="Google Shape;758;p54"/>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759" name="Google Shape;759;p54"/>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760" name="Google Shape;760;p54"/>
          <p:cNvSpPr txBox="1"/>
          <p:nvPr/>
        </p:nvSpPr>
        <p:spPr>
          <a:xfrm>
            <a:off x="452284" y="360239"/>
            <a:ext cx="10670959"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BIBLIOGRAPHY 3</a:t>
            </a:r>
            <a:endParaRPr b="0" i="0" sz="2400" u="none" cap="none" strike="noStrike">
              <a:solidFill>
                <a:srgbClr val="000000"/>
              </a:solidFill>
              <a:latin typeface="Calibri"/>
              <a:ea typeface="Calibri"/>
              <a:cs typeface="Calibri"/>
              <a:sym typeface="Calibri"/>
            </a:endParaRPr>
          </a:p>
        </p:txBody>
      </p:sp>
      <p:sp>
        <p:nvSpPr>
          <p:cNvPr id="761" name="Google Shape;761;p54"/>
          <p:cNvSpPr txBox="1"/>
          <p:nvPr/>
        </p:nvSpPr>
        <p:spPr>
          <a:xfrm>
            <a:off x="952499" y="1499509"/>
            <a:ext cx="8723345" cy="1477328"/>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5">
                  <a:extLst>
                    <a:ext uri="{A12FA001-AC4F-418D-AE19-62706E023703}">
                      <ahyp:hlinkClr val="tx"/>
                    </a:ext>
                  </a:extLst>
                </a:hlinkClick>
              </a:rPr>
              <a:t>https://ethereum.org/en/developers/docs/dapps/</a:t>
            </a:r>
            <a:r>
              <a:rPr b="0" i="0" lang="en-US" sz="1800" u="none" cap="none" strike="noStrike">
                <a:solidFill>
                  <a:srgbClr val="FF0066"/>
                </a:solidFill>
                <a:latin typeface="Calibri"/>
                <a:ea typeface="Calibri"/>
                <a:cs typeface="Calibri"/>
                <a:sym typeface="Calibri"/>
              </a:rPr>
              <a:t> </a:t>
            </a:r>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6">
                  <a:extLst>
                    <a:ext uri="{A12FA001-AC4F-418D-AE19-62706E023703}">
                      <ahyp:hlinkClr val="tx"/>
                    </a:ext>
                  </a:extLst>
                </a:hlinkClick>
              </a:rPr>
              <a:t>https://ethereum.org/en/dapps/</a:t>
            </a:r>
            <a:endParaRPr b="0" i="0" sz="1800" u="none" cap="none" strike="noStrike">
              <a:solidFill>
                <a:srgbClr val="FF0066"/>
              </a:solidFill>
              <a:latin typeface="Calibri"/>
              <a:ea typeface="Calibri"/>
              <a:cs typeface="Calibri"/>
              <a:sym typeface="Calibri"/>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7">
                  <a:extLst>
                    <a:ext uri="{A12FA001-AC4F-418D-AE19-62706E023703}">
                      <ahyp:hlinkClr val="tx"/>
                    </a:ext>
                  </a:extLst>
                </a:hlinkClick>
              </a:rPr>
              <a:t>https://www.bitpanda.com/academy/en/lessons/what-is-a-dapp/</a:t>
            </a:r>
            <a:r>
              <a:rPr b="0" i="0" lang="en-US" sz="1800" u="none" cap="none" strike="noStrike">
                <a:solidFill>
                  <a:srgbClr val="FF0066"/>
                </a:solidFill>
                <a:latin typeface="Calibri"/>
                <a:ea typeface="Calibri"/>
                <a:cs typeface="Calibri"/>
                <a:sym typeface="Calibri"/>
              </a:rPr>
              <a:t> </a:t>
            </a:r>
            <a:endParaRPr/>
          </a:p>
          <a:p>
            <a:pPr indent="-171450" lvl="0" marL="285750" marR="0" rtl="0" algn="just">
              <a:lnSpc>
                <a:spcPct val="100000"/>
              </a:lnSpc>
              <a:spcBef>
                <a:spcPts val="0"/>
              </a:spcBef>
              <a:spcAft>
                <a:spcPts val="0"/>
              </a:spcAft>
              <a:buClr>
                <a:schemeClr val="dk1"/>
              </a:buClr>
              <a:buSzPts val="1800"/>
              <a:buFont typeface="Arial"/>
              <a:buNone/>
            </a:pPr>
            <a:r>
              <a:t/>
            </a:r>
            <a:endParaRPr b="0" i="0" sz="18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FF0066"/>
              </a:solidFill>
              <a:highlight>
                <a:srgbClr val="00FFFF"/>
              </a:highlight>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765" name="Shape 765"/>
        <p:cNvGrpSpPr/>
        <p:nvPr/>
      </p:nvGrpSpPr>
      <p:grpSpPr>
        <a:xfrm>
          <a:off x="0" y="0"/>
          <a:ext cx="0" cy="0"/>
          <a:chOff x="0" y="0"/>
          <a:chExt cx="0" cy="0"/>
        </a:xfrm>
      </p:grpSpPr>
      <p:sp>
        <p:nvSpPr>
          <p:cNvPr id="766" name="Google Shape;766;p55"/>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767" name="Google Shape;767;p55"/>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768" name="Google Shape;768;p55"/>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769" name="Google Shape;769;p55"/>
          <p:cNvSpPr txBox="1"/>
          <p:nvPr/>
        </p:nvSpPr>
        <p:spPr>
          <a:xfrm>
            <a:off x="452284" y="360239"/>
            <a:ext cx="10670959"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BIBLIOGRAPHY 4</a:t>
            </a:r>
            <a:endParaRPr b="0" i="0" sz="2400" u="none" cap="none" strike="noStrike">
              <a:solidFill>
                <a:srgbClr val="000000"/>
              </a:solidFill>
              <a:latin typeface="Calibri"/>
              <a:ea typeface="Calibri"/>
              <a:cs typeface="Calibri"/>
              <a:sym typeface="Calibri"/>
            </a:endParaRPr>
          </a:p>
        </p:txBody>
      </p:sp>
      <p:sp>
        <p:nvSpPr>
          <p:cNvPr id="770" name="Google Shape;770;p55"/>
          <p:cNvSpPr txBox="1"/>
          <p:nvPr/>
        </p:nvSpPr>
        <p:spPr>
          <a:xfrm>
            <a:off x="952499" y="1499509"/>
            <a:ext cx="8723345" cy="2031325"/>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5">
                  <a:extLst>
                    <a:ext uri="{A12FA001-AC4F-418D-AE19-62706E023703}">
                      <ahyp:hlinkClr val="tx"/>
                    </a:ext>
                  </a:extLst>
                </a:hlinkClick>
              </a:rPr>
              <a:t>https://ethereum.org/en/developers/docs/dapps/</a:t>
            </a:r>
            <a:r>
              <a:rPr b="0" i="0" lang="en-US" sz="1800" u="none" cap="none" strike="noStrike">
                <a:solidFill>
                  <a:srgbClr val="FF0066"/>
                </a:solidFill>
                <a:latin typeface="Calibri"/>
                <a:ea typeface="Calibri"/>
                <a:cs typeface="Calibri"/>
                <a:sym typeface="Calibri"/>
              </a:rPr>
              <a:t> </a:t>
            </a:r>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6">
                  <a:extLst>
                    <a:ext uri="{A12FA001-AC4F-418D-AE19-62706E023703}">
                      <ahyp:hlinkClr val="tx"/>
                    </a:ext>
                  </a:extLst>
                </a:hlinkClick>
              </a:rPr>
              <a:t>https://www.bitdegree.org/learn/ethereum-virtual-machine</a:t>
            </a:r>
            <a:r>
              <a:rPr b="0" i="0" lang="en-US" sz="1800" u="none" cap="none" strike="noStrike">
                <a:solidFill>
                  <a:srgbClr val="FF0066"/>
                </a:solidFill>
                <a:latin typeface="Calibri"/>
                <a:ea typeface="Calibri"/>
                <a:cs typeface="Calibri"/>
                <a:sym typeface="Calibri"/>
              </a:rPr>
              <a:t> </a:t>
            </a:r>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7">
                  <a:extLst>
                    <a:ext uri="{A12FA001-AC4F-418D-AE19-62706E023703}">
                      <ahyp:hlinkClr val="tx"/>
                    </a:ext>
                  </a:extLst>
                </a:hlinkClick>
              </a:rPr>
              <a:t>https://ethereum.org/en/developers/docs/gas/</a:t>
            </a:r>
            <a:endParaRPr b="0" i="0" sz="1800" u="none" cap="none" strike="noStrike">
              <a:solidFill>
                <a:srgbClr val="FF0066"/>
              </a:solidFill>
              <a:latin typeface="Calibri"/>
              <a:ea typeface="Calibri"/>
              <a:cs typeface="Calibri"/>
              <a:sym typeface="Calibri"/>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8">
                  <a:extLst>
                    <a:ext uri="{A12FA001-AC4F-418D-AE19-62706E023703}">
                      <ahyp:hlinkClr val="tx"/>
                    </a:ext>
                  </a:extLst>
                </a:hlinkClick>
              </a:rPr>
              <a:t>https://medium.com/@roberto.g.infante/smart-contracts-the-brain-of-dapps-cf886bb1bbb6</a:t>
            </a:r>
            <a:r>
              <a:rPr b="0" i="0" lang="en-US" sz="1800" u="none" cap="none" strike="noStrike">
                <a:solidFill>
                  <a:srgbClr val="FF0066"/>
                </a:solidFill>
                <a:latin typeface="Calibri"/>
                <a:ea typeface="Calibri"/>
                <a:cs typeface="Calibri"/>
                <a:sym typeface="Calibri"/>
              </a:rPr>
              <a:t> </a:t>
            </a:r>
            <a:endParaRPr/>
          </a:p>
          <a:p>
            <a:pPr indent="-171450" lvl="0" marL="285750" marR="0" rtl="0" algn="just">
              <a:lnSpc>
                <a:spcPct val="100000"/>
              </a:lnSpc>
              <a:spcBef>
                <a:spcPts val="0"/>
              </a:spcBef>
              <a:spcAft>
                <a:spcPts val="0"/>
              </a:spcAft>
              <a:buClr>
                <a:schemeClr val="dk1"/>
              </a:buClr>
              <a:buSzPts val="1800"/>
              <a:buFont typeface="Arial"/>
              <a:buNone/>
            </a:pPr>
            <a:r>
              <a:t/>
            </a:r>
            <a:endParaRPr b="0" i="0" sz="18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rgbClr val="FF0066"/>
              </a:buClr>
              <a:buSzPts val="1800"/>
              <a:buFont typeface="Calibri"/>
              <a:buNone/>
            </a:pPr>
            <a:r>
              <a:rPr b="0" i="0" lang="en-US" sz="1800" u="none" cap="none" strike="noStrike">
                <a:solidFill>
                  <a:srgbClr val="FF0066"/>
                </a:solidFill>
                <a:latin typeface="Calibri"/>
                <a:ea typeface="Calibri"/>
                <a:cs typeface="Calibri"/>
                <a:sym typeface="Calibri"/>
              </a:rPr>
              <a:t>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774" name="Shape 774"/>
        <p:cNvGrpSpPr/>
        <p:nvPr/>
      </p:nvGrpSpPr>
      <p:grpSpPr>
        <a:xfrm>
          <a:off x="0" y="0"/>
          <a:ext cx="0" cy="0"/>
          <a:chOff x="0" y="0"/>
          <a:chExt cx="0" cy="0"/>
        </a:xfrm>
      </p:grpSpPr>
      <p:sp>
        <p:nvSpPr>
          <p:cNvPr id="775" name="Google Shape;775;p56"/>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776" name="Google Shape;776;p56"/>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777" name="Google Shape;777;p56"/>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778" name="Google Shape;778;p56"/>
          <p:cNvSpPr txBox="1"/>
          <p:nvPr/>
        </p:nvSpPr>
        <p:spPr>
          <a:xfrm>
            <a:off x="452284" y="360239"/>
            <a:ext cx="10670959"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BIBLIOGRAPHY 5</a:t>
            </a:r>
            <a:endParaRPr b="0" i="0" sz="2400" u="none" cap="none" strike="noStrike">
              <a:solidFill>
                <a:srgbClr val="000000"/>
              </a:solidFill>
              <a:latin typeface="Calibri"/>
              <a:ea typeface="Calibri"/>
              <a:cs typeface="Calibri"/>
              <a:sym typeface="Calibri"/>
            </a:endParaRPr>
          </a:p>
        </p:txBody>
      </p:sp>
      <p:sp>
        <p:nvSpPr>
          <p:cNvPr id="779" name="Google Shape;779;p56"/>
          <p:cNvSpPr txBox="1"/>
          <p:nvPr/>
        </p:nvSpPr>
        <p:spPr>
          <a:xfrm>
            <a:off x="952499" y="1499509"/>
            <a:ext cx="8723345" cy="1200329"/>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5">
                  <a:extLst>
                    <a:ext uri="{A12FA001-AC4F-418D-AE19-62706E023703}">
                      <ahyp:hlinkClr val="tx"/>
                    </a:ext>
                  </a:extLst>
                </a:hlinkClick>
              </a:rPr>
              <a:t>https://ethereum.org/en/developers/docs/dapps/</a:t>
            </a:r>
            <a:r>
              <a:rPr b="0" i="0" lang="en-US" sz="1800" u="none" cap="none" strike="noStrike">
                <a:solidFill>
                  <a:srgbClr val="FF0066"/>
                </a:solidFill>
                <a:latin typeface="Calibri"/>
                <a:ea typeface="Calibri"/>
                <a:cs typeface="Calibri"/>
                <a:sym typeface="Calibri"/>
              </a:rPr>
              <a:t> </a:t>
            </a:r>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6">
                  <a:extLst>
                    <a:ext uri="{A12FA001-AC4F-418D-AE19-62706E023703}">
                      <ahyp:hlinkClr val="tx"/>
                    </a:ext>
                  </a:extLst>
                </a:hlinkClick>
              </a:rPr>
              <a:t>https://ethereum.org/en/dao/</a:t>
            </a:r>
            <a:r>
              <a:rPr b="0" i="0" lang="en-US" sz="1800" u="none" cap="none" strike="noStrike">
                <a:solidFill>
                  <a:srgbClr val="FF0066"/>
                </a:solidFill>
                <a:latin typeface="Calibri"/>
                <a:ea typeface="Calibri"/>
                <a:cs typeface="Calibri"/>
                <a:sym typeface="Calibri"/>
              </a:rPr>
              <a:t> </a:t>
            </a:r>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7">
                  <a:extLst>
                    <a:ext uri="{A12FA001-AC4F-418D-AE19-62706E023703}">
                      <ahyp:hlinkClr val="tx"/>
                    </a:ext>
                  </a:extLst>
                </a:hlinkClick>
              </a:rPr>
              <a:t>https://www.yield.app/post/what-is-a-dao</a:t>
            </a:r>
            <a:r>
              <a:rPr b="0" i="0" lang="en-US" sz="1800" u="none" cap="none" strike="noStrike">
                <a:solidFill>
                  <a:srgbClr val="FF0066"/>
                </a:solidFill>
                <a:latin typeface="Calibri"/>
                <a:ea typeface="Calibri"/>
                <a:cs typeface="Calibri"/>
                <a:sym typeface="Calibri"/>
              </a:rPr>
              <a:t> </a:t>
            </a:r>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FF0066"/>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783" name="Shape 783"/>
        <p:cNvGrpSpPr/>
        <p:nvPr/>
      </p:nvGrpSpPr>
      <p:grpSpPr>
        <a:xfrm>
          <a:off x="0" y="0"/>
          <a:ext cx="0" cy="0"/>
          <a:chOff x="0" y="0"/>
          <a:chExt cx="0" cy="0"/>
        </a:xfrm>
      </p:grpSpPr>
      <p:sp>
        <p:nvSpPr>
          <p:cNvPr id="784" name="Google Shape;784;p57"/>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785" name="Google Shape;785;p57"/>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786" name="Google Shape;786;p57"/>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787" name="Google Shape;787;p57"/>
          <p:cNvSpPr txBox="1"/>
          <p:nvPr/>
        </p:nvSpPr>
        <p:spPr>
          <a:xfrm>
            <a:off x="452284" y="360239"/>
            <a:ext cx="10670959"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BIBLIOGRAPHY 6</a:t>
            </a:r>
            <a:endParaRPr b="0" i="0" sz="2400" u="none" cap="none" strike="noStrike">
              <a:solidFill>
                <a:srgbClr val="000000"/>
              </a:solidFill>
              <a:latin typeface="Calibri"/>
              <a:ea typeface="Calibri"/>
              <a:cs typeface="Calibri"/>
              <a:sym typeface="Calibri"/>
            </a:endParaRPr>
          </a:p>
        </p:txBody>
      </p:sp>
      <p:sp>
        <p:nvSpPr>
          <p:cNvPr id="788" name="Google Shape;788;p57"/>
          <p:cNvSpPr txBox="1"/>
          <p:nvPr/>
        </p:nvSpPr>
        <p:spPr>
          <a:xfrm>
            <a:off x="986789" y="1510939"/>
            <a:ext cx="8723345" cy="3139321"/>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5">
                  <a:extLst>
                    <a:ext uri="{A12FA001-AC4F-418D-AE19-62706E023703}">
                      <ahyp:hlinkClr val="tx"/>
                    </a:ext>
                  </a:extLst>
                </a:hlinkClick>
              </a:rPr>
              <a:t>https://www.nytimes.com/2016/06/18/business/dealbook/hacker-may-have-removed-more-than-50-million-from-experimental-cybercurrency-project.html</a:t>
            </a:r>
            <a:r>
              <a:rPr b="0" i="0" lang="en-US" sz="1800" u="none" cap="none" strike="noStrike">
                <a:solidFill>
                  <a:srgbClr val="FF0066"/>
                </a:solidFill>
                <a:latin typeface="Calibri"/>
                <a:ea typeface="Calibri"/>
                <a:cs typeface="Calibri"/>
                <a:sym typeface="Calibri"/>
              </a:rPr>
              <a:t> </a:t>
            </a:r>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6">
                  <a:extLst>
                    <a:ext uri="{A12FA001-AC4F-418D-AE19-62706E023703}">
                      <ahyp:hlinkClr val="tx"/>
                    </a:ext>
                  </a:extLst>
                </a:hlinkClick>
              </a:rPr>
              <a:t>https://www2.deloitte.com/ie/en/pages/technology/articles/DAO-Attack-Analysis.html</a:t>
            </a:r>
            <a:r>
              <a:rPr b="0" i="0" lang="en-US" sz="1800" u="none" cap="none" strike="noStrike">
                <a:solidFill>
                  <a:srgbClr val="FF0066"/>
                </a:solidFill>
                <a:latin typeface="Calibri"/>
                <a:ea typeface="Calibri"/>
                <a:cs typeface="Calibri"/>
                <a:sym typeface="Calibri"/>
              </a:rPr>
              <a:t> </a:t>
            </a:r>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7">
                  <a:extLst>
                    <a:ext uri="{A12FA001-AC4F-418D-AE19-62706E023703}">
                      <ahyp:hlinkClr val="tx"/>
                    </a:ext>
                  </a:extLst>
                </a:hlinkClick>
              </a:rPr>
              <a:t>https://www.planetcompliance.com/nutshell-dao-steal-60-million-worth-cryptocurrency/</a:t>
            </a:r>
            <a:r>
              <a:rPr b="0" i="0" lang="en-US" sz="1800" u="none" cap="none" strike="noStrike">
                <a:solidFill>
                  <a:srgbClr val="FF0066"/>
                </a:solidFill>
                <a:latin typeface="Calibri"/>
                <a:ea typeface="Calibri"/>
                <a:cs typeface="Calibri"/>
                <a:sym typeface="Calibri"/>
              </a:rPr>
              <a:t> </a:t>
            </a:r>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8">
                  <a:extLst>
                    <a:ext uri="{A12FA001-AC4F-418D-AE19-62706E023703}">
                      <ahyp:hlinkClr val="tx"/>
                    </a:ext>
                  </a:extLst>
                </a:hlinkClick>
              </a:rPr>
              <a:t>https://ogucluturk.medium.com/the-dao-hack-explained-unfortunate-take-off-of-smart-contracts-2bd8c8db3562</a:t>
            </a:r>
            <a:r>
              <a:rPr b="0" i="0" lang="en-US" sz="1800" u="none" cap="none" strike="noStrike">
                <a:solidFill>
                  <a:srgbClr val="FF0066"/>
                </a:solidFill>
                <a:latin typeface="Calibri"/>
                <a:ea typeface="Calibri"/>
                <a:cs typeface="Calibri"/>
                <a:sym typeface="Calibri"/>
              </a:rPr>
              <a:t> </a:t>
            </a:r>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9">
                  <a:extLst>
                    <a:ext uri="{A12FA001-AC4F-418D-AE19-62706E023703}">
                      <ahyp:hlinkClr val="tx"/>
                    </a:ext>
                  </a:extLst>
                </a:hlinkClick>
              </a:rPr>
              <a:t>https://www.nytimes.com/2016/06/18/business/dealbook/hacker-may-have-removed-more-than-50-million-from-experimental-cybercurrency-project.html</a:t>
            </a:r>
            <a:r>
              <a:rPr b="0" i="0" lang="en-US" sz="1800" u="none" cap="none" strike="noStrike">
                <a:solidFill>
                  <a:srgbClr val="FF0066"/>
                </a:solidFill>
                <a:latin typeface="Calibri"/>
                <a:ea typeface="Calibri"/>
                <a:cs typeface="Calibri"/>
                <a:sym typeface="Calibri"/>
              </a:rPr>
              <a:t> </a:t>
            </a:r>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10">
                  <a:extLst>
                    <a:ext uri="{A12FA001-AC4F-418D-AE19-62706E023703}">
                      <ahyp:hlinkClr val="tx"/>
                    </a:ext>
                  </a:extLst>
                </a:hlinkClick>
              </a:rPr>
              <a:t>https://www.coindesk.com/understanding-dao-hack-journalists</a:t>
            </a:r>
            <a:r>
              <a:rPr b="0" i="0" lang="en-US" sz="1800" u="none" cap="none" strike="noStrike">
                <a:solidFill>
                  <a:srgbClr val="FF0066"/>
                </a:solidFill>
                <a:latin typeface="Calibri"/>
                <a:ea typeface="Calibri"/>
                <a:cs typeface="Calibri"/>
                <a:sym typeface="Calibri"/>
              </a:rPr>
              <a:t> </a:t>
            </a:r>
            <a:endParaRPr/>
          </a:p>
          <a:p>
            <a:pPr indent="-285750" lvl="0" marL="285750" marR="0" rtl="0" algn="just">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11">
                  <a:extLst>
                    <a:ext uri="{A12FA001-AC4F-418D-AE19-62706E023703}">
                      <ahyp:hlinkClr val="tx"/>
                    </a:ext>
                  </a:extLst>
                </a:hlinkClick>
              </a:rPr>
              <a:t>https://www.gemini.com/cryptopedia/the-dao-hack-makerdao#section-the-dao-hack</a:t>
            </a:r>
            <a:r>
              <a:rPr b="0" i="0" lang="en-US" sz="1800" u="none" cap="none" strike="noStrike">
                <a:solidFill>
                  <a:srgbClr val="FF0066"/>
                </a:solidFill>
                <a:latin typeface="Calibri"/>
                <a:ea typeface="Calibri"/>
                <a:cs typeface="Calibri"/>
                <a:sym typeface="Calibri"/>
              </a:rPr>
              <a:t>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792" name="Shape 792"/>
        <p:cNvGrpSpPr/>
        <p:nvPr/>
      </p:nvGrpSpPr>
      <p:grpSpPr>
        <a:xfrm>
          <a:off x="0" y="0"/>
          <a:ext cx="0" cy="0"/>
          <a:chOff x="0" y="0"/>
          <a:chExt cx="0" cy="0"/>
        </a:xfrm>
      </p:grpSpPr>
      <p:sp>
        <p:nvSpPr>
          <p:cNvPr id="793" name="Google Shape;793;p58"/>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794" name="Google Shape;794;p58"/>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795" name="Google Shape;795;p58"/>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796" name="Google Shape;796;p58"/>
          <p:cNvSpPr txBox="1"/>
          <p:nvPr/>
        </p:nvSpPr>
        <p:spPr>
          <a:xfrm>
            <a:off x="381000" y="89638"/>
            <a:ext cx="10670959"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BIBLIOGRAPHY 7</a:t>
            </a:r>
            <a:endParaRPr b="0" i="0" sz="2400" u="none" cap="none" strike="noStrike">
              <a:solidFill>
                <a:srgbClr val="000000"/>
              </a:solidFill>
              <a:latin typeface="Calibri"/>
              <a:ea typeface="Calibri"/>
              <a:cs typeface="Calibri"/>
              <a:sym typeface="Calibri"/>
            </a:endParaRPr>
          </a:p>
        </p:txBody>
      </p:sp>
      <p:sp>
        <p:nvSpPr>
          <p:cNvPr id="797" name="Google Shape;797;p58"/>
          <p:cNvSpPr txBox="1"/>
          <p:nvPr/>
        </p:nvSpPr>
        <p:spPr>
          <a:xfrm>
            <a:off x="914400" y="1482949"/>
            <a:ext cx="9576619" cy="228678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F0066"/>
              </a:buClr>
              <a:buSzPts val="2000"/>
              <a:buFont typeface="Arial"/>
              <a:buChar char="•"/>
            </a:pPr>
            <a:r>
              <a:rPr b="0" i="0" lang="en-US" sz="2000" u="sng" cap="none" strike="noStrike">
                <a:solidFill>
                  <a:srgbClr val="FF0066"/>
                </a:solidFill>
                <a:latin typeface="Calibri"/>
                <a:ea typeface="Calibri"/>
                <a:cs typeface="Calibri"/>
                <a:sym typeface="Calibri"/>
                <a:hlinkClick r:id="rId5">
                  <a:extLst>
                    <a:ext uri="{A12FA001-AC4F-418D-AE19-62706E023703}">
                      <ahyp:hlinkClr val="tx"/>
                    </a:ext>
                  </a:extLst>
                </a:hlinkClick>
              </a:rPr>
              <a:t>Ethereum Fork Guide: All You Need To Know About Ethereum Hard Fork (bitdegree.org)</a:t>
            </a:r>
            <a:endParaRPr b="0" i="0" sz="2000" u="none" cap="none" strike="noStrike">
              <a:solidFill>
                <a:srgbClr val="FF0066"/>
              </a:solidFill>
              <a:latin typeface="Calibri"/>
              <a:ea typeface="Calibri"/>
              <a:cs typeface="Calibri"/>
              <a:sym typeface="Calibri"/>
            </a:endParaRPr>
          </a:p>
          <a:p>
            <a:pPr indent="-342900" lvl="0" marL="342900" marR="0" rtl="0" algn="l">
              <a:lnSpc>
                <a:spcPct val="100000"/>
              </a:lnSpc>
              <a:spcBef>
                <a:spcPts val="0"/>
              </a:spcBef>
              <a:spcAft>
                <a:spcPts val="0"/>
              </a:spcAft>
              <a:buClr>
                <a:srgbClr val="FF0066"/>
              </a:buClr>
              <a:buSzPts val="2000"/>
              <a:buFont typeface="Arial"/>
              <a:buChar char="•"/>
            </a:pPr>
            <a:r>
              <a:rPr b="0" i="0" lang="en-US" sz="2000" u="sng" cap="none" strike="noStrike">
                <a:solidFill>
                  <a:srgbClr val="FF0066"/>
                </a:solidFill>
                <a:latin typeface="Calibri"/>
                <a:ea typeface="Calibri"/>
                <a:cs typeface="Calibri"/>
                <a:sym typeface="Calibri"/>
                <a:hlinkClick r:id="rId6">
                  <a:extLst>
                    <a:ext uri="{A12FA001-AC4F-418D-AE19-62706E023703}">
                      <ahyp:hlinkClr val="tx"/>
                    </a:ext>
                  </a:extLst>
                </a:hlinkClick>
              </a:rPr>
              <a:t>Cryptocurrency Forks or Investment Splits – dummies</a:t>
            </a:r>
            <a:endParaRPr b="0" i="0" sz="2000" u="none" cap="none" strike="noStrike">
              <a:solidFill>
                <a:srgbClr val="FF0066"/>
              </a:solidFill>
              <a:latin typeface="Calibri"/>
              <a:ea typeface="Calibri"/>
              <a:cs typeface="Calibri"/>
              <a:sym typeface="Calibri"/>
            </a:endParaRPr>
          </a:p>
          <a:p>
            <a:pPr indent="-342900" lvl="0" marL="342900" marR="0" rtl="0" algn="l">
              <a:lnSpc>
                <a:spcPct val="100000"/>
              </a:lnSpc>
              <a:spcBef>
                <a:spcPts val="0"/>
              </a:spcBef>
              <a:spcAft>
                <a:spcPts val="0"/>
              </a:spcAft>
              <a:buClr>
                <a:srgbClr val="FF0066"/>
              </a:buClr>
              <a:buSzPts val="2000"/>
              <a:buFont typeface="Arial"/>
              <a:buChar char="•"/>
            </a:pPr>
            <a:r>
              <a:rPr b="0" i="0" lang="en-US" sz="2000" u="sng" cap="none" strike="noStrike">
                <a:solidFill>
                  <a:srgbClr val="FF0066"/>
                </a:solidFill>
                <a:latin typeface="Calibri"/>
                <a:ea typeface="Calibri"/>
                <a:cs typeface="Calibri"/>
                <a:sym typeface="Calibri"/>
                <a:hlinkClick r:id="rId7">
                  <a:extLst>
                    <a:ext uri="{A12FA001-AC4F-418D-AE19-62706E023703}">
                      <ahyp:hlinkClr val="tx"/>
                    </a:ext>
                  </a:extLst>
                </a:hlinkClick>
              </a:rPr>
              <a:t>What are Soft Forks and Hard Forks? | Coinmonks (medium.com)</a:t>
            </a:r>
            <a:endParaRPr b="0" i="0" sz="2000" u="none" cap="none" strike="noStrike">
              <a:solidFill>
                <a:srgbClr val="FF0066"/>
              </a:solidFill>
              <a:latin typeface="Calibri"/>
              <a:ea typeface="Calibri"/>
              <a:cs typeface="Calibri"/>
              <a:sym typeface="Calibri"/>
            </a:endParaRPr>
          </a:p>
          <a:p>
            <a:pPr indent="-342900" lvl="0" marL="342900" marR="0" rtl="0" algn="l">
              <a:lnSpc>
                <a:spcPct val="100000"/>
              </a:lnSpc>
              <a:spcBef>
                <a:spcPts val="0"/>
              </a:spcBef>
              <a:spcAft>
                <a:spcPts val="0"/>
              </a:spcAft>
              <a:buClr>
                <a:srgbClr val="FF0066"/>
              </a:buClr>
              <a:buSzPts val="2000"/>
              <a:buFont typeface="Arial"/>
              <a:buChar char="•"/>
            </a:pPr>
            <a:r>
              <a:rPr b="0" i="0" lang="en-US" sz="2000" u="sng" cap="none" strike="noStrike">
                <a:solidFill>
                  <a:srgbClr val="FF0066"/>
                </a:solidFill>
                <a:latin typeface="Calibri"/>
                <a:ea typeface="Calibri"/>
                <a:cs typeface="Calibri"/>
                <a:sym typeface="Calibri"/>
                <a:hlinkClick r:id="rId8">
                  <a:extLst>
                    <a:ext uri="{A12FA001-AC4F-418D-AE19-62706E023703}">
                      <ahyp:hlinkClr val="tx"/>
                    </a:ext>
                  </a:extLst>
                </a:hlinkClick>
              </a:rPr>
              <a:t>History and Forks of Ethereum | ethereum.org</a:t>
            </a:r>
            <a:endParaRPr b="0" i="0" sz="2000" u="none" cap="none" strike="noStrike">
              <a:solidFill>
                <a:srgbClr val="FF0066"/>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200"/>
              <a:buFont typeface="Calibri"/>
              <a:buNone/>
            </a:pPr>
            <a:r>
              <a:t/>
            </a:r>
            <a:endParaRPr b="0" i="0" sz="2200" u="none" cap="none" strike="noStrike">
              <a:solidFill>
                <a:srgbClr val="FF0066"/>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400"/>
              <a:buFont typeface="Calibri"/>
              <a:buNone/>
            </a:pPr>
            <a:r>
              <a:t/>
            </a:r>
            <a:endParaRPr b="0" i="0" sz="14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400"/>
              <a:buFont typeface="Calibri"/>
              <a:buNone/>
            </a:pPr>
            <a:r>
              <a:t/>
            </a:r>
            <a:endParaRPr b="0" i="0" sz="14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400"/>
              <a:buFont typeface="Calibri"/>
              <a:buNone/>
            </a:pPr>
            <a:r>
              <a:t/>
            </a:r>
            <a:endParaRPr b="0" i="0" sz="1400" u="none" cap="none" strike="noStrike">
              <a:solidFill>
                <a:srgbClr val="FF0066"/>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801" name="Shape 801"/>
        <p:cNvGrpSpPr/>
        <p:nvPr/>
      </p:nvGrpSpPr>
      <p:grpSpPr>
        <a:xfrm>
          <a:off x="0" y="0"/>
          <a:ext cx="0" cy="0"/>
          <a:chOff x="0" y="0"/>
          <a:chExt cx="0" cy="0"/>
        </a:xfrm>
      </p:grpSpPr>
      <p:sp>
        <p:nvSpPr>
          <p:cNvPr id="802" name="Google Shape;802;p59"/>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803" name="Google Shape;803;p59"/>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804" name="Google Shape;804;p59"/>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805" name="Google Shape;805;p59"/>
          <p:cNvSpPr txBox="1"/>
          <p:nvPr/>
        </p:nvSpPr>
        <p:spPr>
          <a:xfrm>
            <a:off x="381000" y="89638"/>
            <a:ext cx="10670959"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400"/>
              <a:buFont typeface="Calibri"/>
              <a:buNone/>
            </a:pPr>
            <a:r>
              <a:rPr b="0" i="0" lang="en-US" sz="4400" u="none" cap="none" strike="noStrike">
                <a:solidFill>
                  <a:srgbClr val="FF0066"/>
                </a:solidFill>
                <a:latin typeface="Calibri"/>
                <a:ea typeface="Calibri"/>
                <a:cs typeface="Calibri"/>
                <a:sym typeface="Calibri"/>
              </a:rPr>
              <a:t>BIBLIOGRAPHY 8</a:t>
            </a:r>
            <a:endParaRPr b="0" i="0" sz="2400" u="none" cap="none" strike="noStrike">
              <a:solidFill>
                <a:srgbClr val="000000"/>
              </a:solidFill>
              <a:latin typeface="Calibri"/>
              <a:ea typeface="Calibri"/>
              <a:cs typeface="Calibri"/>
              <a:sym typeface="Calibri"/>
            </a:endParaRPr>
          </a:p>
        </p:txBody>
      </p:sp>
      <p:sp>
        <p:nvSpPr>
          <p:cNvPr id="806" name="Google Shape;806;p59"/>
          <p:cNvSpPr txBox="1"/>
          <p:nvPr/>
        </p:nvSpPr>
        <p:spPr>
          <a:xfrm>
            <a:off x="952500" y="1453453"/>
            <a:ext cx="9489358" cy="1200329"/>
          </a:xfrm>
          <a:prstGeom prst="rect">
            <a:avLst/>
          </a:prstGeom>
          <a:noFill/>
          <a:ln>
            <a:noFill/>
          </a:ln>
        </p:spPr>
        <p:txBody>
          <a:bodyPr anchorCtr="0" anchor="t" bIns="45700" lIns="91425" spcFirstLastPara="1" rIns="91425" wrap="square" tIns="45700">
            <a:spAutoFit/>
          </a:bodyPr>
          <a:lstStyle/>
          <a:p>
            <a:pPr indent="-228600" lvl="0" marL="34290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0066"/>
              </a:solidFill>
              <a:latin typeface="Calibri"/>
              <a:ea typeface="Calibri"/>
              <a:cs typeface="Calibri"/>
              <a:sym typeface="Calibri"/>
            </a:endParaRPr>
          </a:p>
          <a:p>
            <a:pPr indent="-285750" lvl="0" marL="285750" marR="0" rtl="0" algn="l">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5">
                  <a:extLst>
                    <a:ext uri="{A12FA001-AC4F-418D-AE19-62706E023703}">
                      <ahyp:hlinkClr val="tx"/>
                    </a:ext>
                  </a:extLst>
                </a:hlinkClick>
              </a:rPr>
              <a:t>Initial Coin Offering (ICO) - Overview, Types, and How it Works (corporatefinanceinstitute.com)</a:t>
            </a:r>
            <a:endParaRPr b="0" i="0" sz="1800" u="none" cap="none" strike="noStrike">
              <a:solidFill>
                <a:srgbClr val="FF0066"/>
              </a:solidFill>
              <a:latin typeface="Calibri"/>
              <a:ea typeface="Calibri"/>
              <a:cs typeface="Calibri"/>
              <a:sym typeface="Calibri"/>
            </a:endParaRPr>
          </a:p>
          <a:p>
            <a:pPr indent="-285750" lvl="0" marL="285750" marR="0" rtl="0" algn="l">
              <a:lnSpc>
                <a:spcPct val="100000"/>
              </a:lnSpc>
              <a:spcBef>
                <a:spcPts val="0"/>
              </a:spcBef>
              <a:spcAft>
                <a:spcPts val="0"/>
              </a:spcAft>
              <a:buClr>
                <a:srgbClr val="FF0066"/>
              </a:buClr>
              <a:buSzPts val="1800"/>
              <a:buFont typeface="Arial"/>
              <a:buChar char="•"/>
            </a:pPr>
            <a:r>
              <a:rPr b="0" i="0" lang="en-US" sz="1800" u="sng" cap="none" strike="noStrike">
                <a:solidFill>
                  <a:srgbClr val="FF0066"/>
                </a:solidFill>
                <a:latin typeface="Calibri"/>
                <a:ea typeface="Calibri"/>
                <a:cs typeface="Calibri"/>
                <a:sym typeface="Calibri"/>
                <a:hlinkClick r:id="rId6">
                  <a:extLst>
                    <a:ext uri="{A12FA001-AC4F-418D-AE19-62706E023703}">
                      <ahyp:hlinkClr val="tx"/>
                    </a:ext>
                  </a:extLst>
                </a:hlinkClick>
              </a:rPr>
              <a:t>What are ICOs and IEOs in blockchain space? — Bitpanda Academy</a:t>
            </a:r>
            <a:endParaRPr b="0" i="0" sz="1800" u="none" cap="none" strike="noStrike">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FF0066"/>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145" name="Shape 145"/>
        <p:cNvGrpSpPr/>
        <p:nvPr/>
      </p:nvGrpSpPr>
      <p:grpSpPr>
        <a:xfrm>
          <a:off x="0" y="0"/>
          <a:ext cx="0" cy="0"/>
          <a:chOff x="0" y="0"/>
          <a:chExt cx="0" cy="0"/>
        </a:xfrm>
      </p:grpSpPr>
      <p:sp>
        <p:nvSpPr>
          <p:cNvPr id="146" name="Google Shape;146;p6"/>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147" name="Google Shape;147;p6"/>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148" name="Google Shape;148;p6"/>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149" name="Google Shape;149;p6"/>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150" name="Google Shape;150;p6"/>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151" name="Google Shape;151;p6"/>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152" name="Google Shape;152;p6"/>
          <p:cNvSpPr txBox="1"/>
          <p:nvPr/>
        </p:nvSpPr>
        <p:spPr>
          <a:xfrm>
            <a:off x="452284" y="243146"/>
            <a:ext cx="10670959"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4800"/>
              <a:buFont typeface="Calibri"/>
              <a:buNone/>
            </a:pPr>
            <a:r>
              <a:rPr lang="en-US" sz="4800">
                <a:solidFill>
                  <a:srgbClr val="FF0066"/>
                </a:solidFill>
                <a:latin typeface="Calibri"/>
                <a:ea typeface="Calibri"/>
                <a:cs typeface="Calibri"/>
                <a:sym typeface="Calibri"/>
              </a:rPr>
              <a:t>1.1 Definition and General Overview</a:t>
            </a:r>
            <a:endParaRPr sz="4800">
              <a:solidFill>
                <a:srgbClr val="FF0066"/>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53" name="Google Shape;153;p6"/>
          <p:cNvSpPr txBox="1"/>
          <p:nvPr/>
        </p:nvSpPr>
        <p:spPr>
          <a:xfrm>
            <a:off x="491612" y="1326382"/>
            <a:ext cx="11248104" cy="280076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200" u="none" cap="none" strike="noStrike">
                <a:solidFill>
                  <a:srgbClr val="FF0066"/>
                </a:solidFill>
                <a:latin typeface="Calibri"/>
                <a:ea typeface="Calibri"/>
                <a:cs typeface="Calibri"/>
                <a:sym typeface="Calibri"/>
              </a:rPr>
              <a:t>Ethereum is a </a:t>
            </a:r>
            <a:r>
              <a:rPr b="1" i="0" lang="en-US" sz="2200" u="none" cap="none" strike="noStrike">
                <a:solidFill>
                  <a:srgbClr val="FF0066"/>
                </a:solidFill>
                <a:latin typeface="Calibri"/>
                <a:ea typeface="Calibri"/>
                <a:cs typeface="Calibri"/>
                <a:sym typeface="Calibri"/>
              </a:rPr>
              <a:t>peer-to-peer platform </a:t>
            </a:r>
            <a:r>
              <a:rPr b="0" i="0" lang="en-US" sz="2200" u="none" cap="none" strike="noStrike">
                <a:solidFill>
                  <a:srgbClr val="FF0066"/>
                </a:solidFill>
                <a:latin typeface="Calibri"/>
                <a:ea typeface="Calibri"/>
                <a:cs typeface="Calibri"/>
                <a:sym typeface="Calibri"/>
              </a:rPr>
              <a:t>(</a:t>
            </a:r>
            <a:r>
              <a:rPr b="1" i="0" lang="en-US" sz="2200" u="none" cap="none" strike="noStrike">
                <a:solidFill>
                  <a:srgbClr val="FF0066"/>
                </a:solidFill>
                <a:latin typeface="Calibri"/>
                <a:ea typeface="Calibri"/>
                <a:cs typeface="Calibri"/>
                <a:sym typeface="Calibri"/>
              </a:rPr>
              <a:t>P2P</a:t>
            </a:r>
            <a:r>
              <a:rPr b="0" i="0" lang="en-US" sz="2200" u="none" cap="none" strike="noStrike">
                <a:solidFill>
                  <a:srgbClr val="FF0066"/>
                </a:solidFill>
                <a:latin typeface="Calibri"/>
                <a:ea typeface="Calibri"/>
                <a:cs typeface="Calibri"/>
                <a:sym typeface="Calibri"/>
              </a:rPr>
              <a:t>) based on </a:t>
            </a:r>
            <a:r>
              <a:rPr b="1" i="0" lang="en-US" sz="2200" u="none" cap="none" strike="noStrike">
                <a:solidFill>
                  <a:srgbClr val="FF0066"/>
                </a:solidFill>
                <a:latin typeface="Calibri"/>
                <a:ea typeface="Calibri"/>
                <a:cs typeface="Calibri"/>
                <a:sym typeface="Calibri"/>
              </a:rPr>
              <a:t>Blockchain</a:t>
            </a:r>
            <a:r>
              <a:rPr b="0" i="0" lang="en-US" sz="2200" u="none" cap="none" strike="noStrike">
                <a:solidFill>
                  <a:srgbClr val="FF0066"/>
                </a:solidFill>
                <a:latin typeface="Calibri"/>
                <a:ea typeface="Calibri"/>
                <a:cs typeface="Calibri"/>
                <a:sym typeface="Calibri"/>
              </a:rPr>
              <a:t> technology and </a:t>
            </a:r>
            <a:r>
              <a:rPr lang="en-US" sz="2200">
                <a:solidFill>
                  <a:srgbClr val="FF0066"/>
                </a:solidFill>
                <a:latin typeface="Calibri"/>
                <a:ea typeface="Calibri"/>
                <a:cs typeface="Calibri"/>
                <a:sym typeface="Calibri"/>
              </a:rPr>
              <a:t>it has the following features:</a:t>
            </a:r>
            <a:endParaRPr/>
          </a:p>
          <a:p>
            <a:pPr indent="-342900" lvl="0" marL="342900" marR="0" rtl="0" algn="just">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It allows access to digital money, the coding of smart contracts and the creation of decentralised applications (Dapp);</a:t>
            </a:r>
            <a:endParaRPr/>
          </a:p>
          <a:p>
            <a:pPr indent="-342900" lvl="0" marL="342900" marR="0" rtl="0" algn="just">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It </a:t>
            </a:r>
            <a:r>
              <a:rPr b="0" i="0" lang="en-US" sz="2200" u="none" cap="none" strike="noStrike">
                <a:solidFill>
                  <a:srgbClr val="FF0066"/>
                </a:solidFill>
                <a:latin typeface="Calibri"/>
                <a:ea typeface="Calibri"/>
                <a:cs typeface="Calibri"/>
                <a:sym typeface="Calibri"/>
              </a:rPr>
              <a:t>may be deemed as a transaction-based </a:t>
            </a:r>
            <a:r>
              <a:rPr b="1" i="0" lang="en-US" sz="2200" u="none" cap="none" strike="noStrike">
                <a:solidFill>
                  <a:srgbClr val="FF0066"/>
                </a:solidFill>
                <a:latin typeface="Calibri"/>
                <a:ea typeface="Calibri"/>
                <a:cs typeface="Calibri"/>
                <a:sym typeface="Calibri"/>
              </a:rPr>
              <a:t>state</a:t>
            </a:r>
            <a:r>
              <a:rPr b="0" i="0" lang="en-US" sz="2200" u="none" cap="none" strike="noStrike">
                <a:solidFill>
                  <a:srgbClr val="FF0066"/>
                </a:solidFill>
                <a:latin typeface="Calibri"/>
                <a:ea typeface="Calibri"/>
                <a:cs typeface="Calibri"/>
                <a:sym typeface="Calibri"/>
              </a:rPr>
              <a:t> machine;</a:t>
            </a:r>
            <a:endParaRPr/>
          </a:p>
          <a:p>
            <a:pPr indent="-342900" lvl="0" marL="342900" marR="0" rtl="0" algn="just">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It w</a:t>
            </a:r>
            <a:r>
              <a:rPr b="0" i="0" lang="en-US" sz="2200" u="none" cap="none" strike="noStrike">
                <a:solidFill>
                  <a:srgbClr val="FF0066"/>
                </a:solidFill>
                <a:latin typeface="Calibri"/>
                <a:ea typeface="Calibri"/>
                <a:cs typeface="Calibri"/>
                <a:sym typeface="Calibri"/>
              </a:rPr>
              <a:t>orks through the </a:t>
            </a:r>
            <a:r>
              <a:rPr b="1" lang="en-US" sz="2200">
                <a:solidFill>
                  <a:srgbClr val="FF0066"/>
                </a:solidFill>
                <a:latin typeface="Calibri"/>
                <a:ea typeface="Calibri"/>
                <a:cs typeface="Calibri"/>
                <a:sym typeface="Calibri"/>
              </a:rPr>
              <a:t>E</a:t>
            </a:r>
            <a:r>
              <a:rPr b="1" i="0" lang="en-US" sz="2200" u="none" cap="none" strike="noStrike">
                <a:solidFill>
                  <a:srgbClr val="FF0066"/>
                </a:solidFill>
                <a:latin typeface="Calibri"/>
                <a:ea typeface="Calibri"/>
                <a:cs typeface="Calibri"/>
                <a:sym typeface="Calibri"/>
              </a:rPr>
              <a:t>thereum Virtual </a:t>
            </a:r>
            <a:r>
              <a:rPr b="1" lang="en-US" sz="2200">
                <a:solidFill>
                  <a:srgbClr val="FF0066"/>
                </a:solidFill>
                <a:latin typeface="Calibri"/>
                <a:ea typeface="Calibri"/>
                <a:cs typeface="Calibri"/>
                <a:sym typeface="Calibri"/>
              </a:rPr>
              <a:t>M</a:t>
            </a:r>
            <a:r>
              <a:rPr b="1" i="0" lang="en-US" sz="2200" u="none" cap="none" strike="noStrike">
                <a:solidFill>
                  <a:srgbClr val="FF0066"/>
                </a:solidFill>
                <a:latin typeface="Calibri"/>
                <a:ea typeface="Calibri"/>
                <a:cs typeface="Calibri"/>
                <a:sym typeface="Calibri"/>
              </a:rPr>
              <a:t>achine </a:t>
            </a:r>
            <a:r>
              <a:rPr b="0" i="0" lang="en-US" sz="2200" u="none" cap="none" strike="noStrike">
                <a:solidFill>
                  <a:srgbClr val="FF0066"/>
                </a:solidFill>
                <a:latin typeface="Calibri"/>
                <a:ea typeface="Calibri"/>
                <a:cs typeface="Calibri"/>
                <a:sym typeface="Calibri"/>
              </a:rPr>
              <a:t>(</a:t>
            </a:r>
            <a:r>
              <a:rPr b="1" i="0" lang="en-US" sz="2200" u="none" cap="none" strike="noStrike">
                <a:solidFill>
                  <a:srgbClr val="FF0066"/>
                </a:solidFill>
                <a:latin typeface="Calibri"/>
                <a:ea typeface="Calibri"/>
                <a:cs typeface="Calibri"/>
                <a:sym typeface="Calibri"/>
              </a:rPr>
              <a:t>EVM</a:t>
            </a:r>
            <a:r>
              <a:rPr b="0" i="0" lang="en-US" sz="2200" u="none" cap="none" strike="noStrike">
                <a:solidFill>
                  <a:srgbClr val="FF0066"/>
                </a:solidFill>
                <a:latin typeface="Calibri"/>
                <a:ea typeface="Calibri"/>
                <a:cs typeface="Calibri"/>
                <a:sym typeface="Calibri"/>
              </a:rPr>
              <a:t>);</a:t>
            </a:r>
            <a:endParaRPr/>
          </a:p>
          <a:p>
            <a:pPr indent="-342900" lvl="0" marL="342900" marR="0" rtl="0" algn="just">
              <a:spcBef>
                <a:spcPts val="0"/>
              </a:spcBef>
              <a:spcAft>
                <a:spcPts val="0"/>
              </a:spcAft>
              <a:buClr>
                <a:srgbClr val="FF0066"/>
              </a:buClr>
              <a:buSzPts val="2200"/>
              <a:buFont typeface="Arial"/>
              <a:buChar char="•"/>
            </a:pPr>
            <a:r>
              <a:rPr lang="en-US" sz="2200">
                <a:solidFill>
                  <a:srgbClr val="FF0066"/>
                </a:solidFill>
                <a:latin typeface="Calibri"/>
                <a:ea typeface="Calibri"/>
                <a:cs typeface="Calibri"/>
                <a:sym typeface="Calibri"/>
              </a:rPr>
              <a:t>Its </a:t>
            </a:r>
            <a:r>
              <a:rPr i="0" lang="en-US" sz="2200" u="none" cap="none" strike="noStrike">
                <a:solidFill>
                  <a:srgbClr val="FF0066"/>
                </a:solidFill>
                <a:latin typeface="Calibri"/>
                <a:ea typeface="Calibri"/>
                <a:cs typeface="Calibri"/>
                <a:sym typeface="Calibri"/>
              </a:rPr>
              <a:t>cryptocurrency </a:t>
            </a:r>
            <a:r>
              <a:rPr b="0" i="0" lang="en-US" sz="2200" u="none" cap="none" strike="noStrike">
                <a:solidFill>
                  <a:srgbClr val="FF0066"/>
                </a:solidFill>
                <a:latin typeface="Calibri"/>
                <a:ea typeface="Calibri"/>
                <a:cs typeface="Calibri"/>
                <a:sym typeface="Calibri"/>
              </a:rPr>
              <a:t>is called </a:t>
            </a:r>
            <a:r>
              <a:rPr b="1" i="0" lang="en-US" sz="2200" u="none" cap="none" strike="noStrike">
                <a:solidFill>
                  <a:srgbClr val="FF0066"/>
                </a:solidFill>
                <a:latin typeface="Calibri"/>
                <a:ea typeface="Calibri"/>
                <a:cs typeface="Calibri"/>
                <a:sym typeface="Calibri"/>
              </a:rPr>
              <a:t>Ether (ETH)</a:t>
            </a:r>
            <a:r>
              <a:rPr i="0" lang="en-US" sz="2200" u="none" cap="none" strike="noStrike">
                <a:solidFill>
                  <a:srgbClr val="FF0066"/>
                </a:solidFill>
                <a:latin typeface="Calibri"/>
                <a:ea typeface="Calibri"/>
                <a:cs typeface="Calibri"/>
                <a:sym typeface="Calibri"/>
              </a:rPr>
              <a:t>.</a:t>
            </a:r>
            <a:endParaRPr b="0" i="0" sz="2200" u="none" cap="none" strike="noStrike">
              <a:solidFill>
                <a:srgbClr val="FF0066"/>
              </a:solidFill>
              <a:latin typeface="Calibri"/>
              <a:ea typeface="Calibri"/>
              <a:cs typeface="Calibri"/>
              <a:sym typeface="Calibri"/>
            </a:endParaRPr>
          </a:p>
          <a:p>
            <a:pPr indent="-203200" lvl="0" marL="342900" marR="0" rtl="0" algn="just">
              <a:spcBef>
                <a:spcPts val="0"/>
              </a:spcBef>
              <a:spcAft>
                <a:spcPts val="0"/>
              </a:spcAft>
              <a:buClr>
                <a:schemeClr val="dk1"/>
              </a:buClr>
              <a:buSzPts val="2200"/>
              <a:buFont typeface="Arial"/>
              <a:buNone/>
            </a:pPr>
            <a:r>
              <a:t/>
            </a:r>
            <a:endParaRPr b="0" i="0" sz="2200" u="none" cap="none" strike="noStrike">
              <a:solidFill>
                <a:srgbClr val="FF0066"/>
              </a:solidFill>
              <a:latin typeface="Calibri"/>
              <a:ea typeface="Calibri"/>
              <a:cs typeface="Calibri"/>
              <a:sym typeface="Calibri"/>
            </a:endParaRPr>
          </a:p>
        </p:txBody>
      </p:sp>
      <p:pic>
        <p:nvPicPr>
          <p:cNvPr descr="Soldi, Moneta, Finanza, Etere, Ethereum, Criptovaluta" id="154" name="Google Shape;154;p6"/>
          <p:cNvPicPr preferRelativeResize="0"/>
          <p:nvPr/>
        </p:nvPicPr>
        <p:blipFill rotWithShape="1">
          <a:blip r:embed="rId5">
            <a:alphaModFix/>
          </a:blip>
          <a:srcRect b="0" l="19353" r="10341" t="0"/>
          <a:stretch/>
        </p:blipFill>
        <p:spPr>
          <a:xfrm>
            <a:off x="8739940" y="2558846"/>
            <a:ext cx="3071060" cy="29120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158" name="Shape 158"/>
        <p:cNvGrpSpPr/>
        <p:nvPr/>
      </p:nvGrpSpPr>
      <p:grpSpPr>
        <a:xfrm>
          <a:off x="0" y="0"/>
          <a:ext cx="0" cy="0"/>
          <a:chOff x="0" y="0"/>
          <a:chExt cx="0" cy="0"/>
        </a:xfrm>
      </p:grpSpPr>
      <p:sp>
        <p:nvSpPr>
          <p:cNvPr id="159" name="Google Shape;159;p7"/>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160" name="Google Shape;160;p7"/>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161" name="Google Shape;161;p7"/>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162" name="Google Shape;162;p7"/>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163" name="Google Shape;163;p7"/>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164" name="Google Shape;164;p7"/>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165" name="Google Shape;165;p7"/>
          <p:cNvSpPr txBox="1"/>
          <p:nvPr/>
        </p:nvSpPr>
        <p:spPr>
          <a:xfrm>
            <a:off x="452284" y="243146"/>
            <a:ext cx="10670959"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800">
                <a:solidFill>
                  <a:srgbClr val="FF0066"/>
                </a:solidFill>
                <a:latin typeface="Calibri"/>
                <a:ea typeface="Calibri"/>
                <a:cs typeface="Calibri"/>
                <a:sym typeface="Calibri"/>
              </a:rPr>
              <a:t>1.2 Ethereum Virtual Machine</a:t>
            </a:r>
            <a:endParaRPr i="0" sz="4800" u="none" cap="none" strike="noStrike">
              <a:solidFill>
                <a:srgbClr val="FF0066"/>
              </a:solidFill>
              <a:latin typeface="Calibri"/>
              <a:ea typeface="Calibri"/>
              <a:cs typeface="Calibri"/>
              <a:sym typeface="Calibri"/>
            </a:endParaRPr>
          </a:p>
        </p:txBody>
      </p:sp>
      <p:pic>
        <p:nvPicPr>
          <p:cNvPr descr="A diagram showing the make up of the EVM" id="166" name="Google Shape;166;p7"/>
          <p:cNvPicPr preferRelativeResize="0"/>
          <p:nvPr/>
        </p:nvPicPr>
        <p:blipFill rotWithShape="1">
          <a:blip r:embed="rId5">
            <a:alphaModFix/>
          </a:blip>
          <a:srcRect b="0" l="0" r="0" t="0"/>
          <a:stretch/>
        </p:blipFill>
        <p:spPr>
          <a:xfrm>
            <a:off x="1068757" y="806152"/>
            <a:ext cx="9333362" cy="5245695"/>
          </a:xfrm>
          <a:prstGeom prst="rect">
            <a:avLst/>
          </a:prstGeom>
          <a:noFill/>
          <a:ln>
            <a:noFill/>
          </a:ln>
        </p:spPr>
      </p:pic>
      <p:sp>
        <p:nvSpPr>
          <p:cNvPr id="167" name="Google Shape;167;p7"/>
          <p:cNvSpPr txBox="1"/>
          <p:nvPr/>
        </p:nvSpPr>
        <p:spPr>
          <a:xfrm>
            <a:off x="10096842" y="5512577"/>
            <a:ext cx="4968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66"/>
                </a:solidFill>
                <a:latin typeface="Calibri"/>
                <a:ea typeface="Calibri"/>
                <a:cs typeface="Calibri"/>
                <a:sym typeface="Calibri"/>
              </a:rPr>
              <a:t>[</a:t>
            </a:r>
            <a:r>
              <a:rPr lang="en-US" sz="1400" u="sng">
                <a:solidFill>
                  <a:srgbClr val="FF0066"/>
                </a:solidFill>
                <a:latin typeface="Calibri"/>
                <a:ea typeface="Calibri"/>
                <a:cs typeface="Calibri"/>
                <a:sym typeface="Calibri"/>
                <a:hlinkClick r:id="rId6">
                  <a:extLst>
                    <a:ext uri="{A12FA001-AC4F-418D-AE19-62706E023703}">
                      <ahyp:hlinkClr val="tx"/>
                    </a:ext>
                  </a:extLst>
                </a:hlinkClick>
              </a:rPr>
              <a:t>2</a:t>
            </a:r>
            <a:r>
              <a:rPr lang="en-US" sz="1400">
                <a:solidFill>
                  <a:srgbClr val="FF0066"/>
                </a:solidFill>
                <a:latin typeface="Calibri"/>
                <a:ea typeface="Calibri"/>
                <a:cs typeface="Calibri"/>
                <a:sym typeface="Calibri"/>
              </a:rPr>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171" name="Shape 171"/>
        <p:cNvGrpSpPr/>
        <p:nvPr/>
      </p:nvGrpSpPr>
      <p:grpSpPr>
        <a:xfrm>
          <a:off x="0" y="0"/>
          <a:ext cx="0" cy="0"/>
          <a:chOff x="0" y="0"/>
          <a:chExt cx="0" cy="0"/>
        </a:xfrm>
      </p:grpSpPr>
      <p:sp>
        <p:nvSpPr>
          <p:cNvPr id="172" name="Google Shape;172;p8"/>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173" name="Google Shape;173;p8"/>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174" name="Google Shape;174;p8"/>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175" name="Google Shape;175;p8"/>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176" name="Google Shape;176;p8"/>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177" name="Google Shape;177;p8"/>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178" name="Google Shape;178;p8"/>
          <p:cNvSpPr txBox="1"/>
          <p:nvPr/>
        </p:nvSpPr>
        <p:spPr>
          <a:xfrm>
            <a:off x="452284" y="243146"/>
            <a:ext cx="10670959"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800">
                <a:solidFill>
                  <a:srgbClr val="FF0066"/>
                </a:solidFill>
                <a:latin typeface="Calibri"/>
                <a:ea typeface="Calibri"/>
                <a:cs typeface="Calibri"/>
                <a:sym typeface="Calibri"/>
              </a:rPr>
              <a:t>1.2 </a:t>
            </a:r>
            <a:r>
              <a:rPr b="0" i="0" lang="en-US" sz="4800" u="none" cap="none" strike="noStrike">
                <a:solidFill>
                  <a:srgbClr val="FF0066"/>
                </a:solidFill>
                <a:latin typeface="Calibri"/>
                <a:ea typeface="Calibri"/>
                <a:cs typeface="Calibri"/>
                <a:sym typeface="Calibri"/>
              </a:rPr>
              <a:t>Ethereum</a:t>
            </a:r>
            <a:r>
              <a:rPr lang="en-US" sz="4800">
                <a:solidFill>
                  <a:srgbClr val="FF0066"/>
                </a:solidFill>
                <a:latin typeface="Calibri"/>
                <a:ea typeface="Calibri"/>
                <a:cs typeface="Calibri"/>
                <a:sym typeface="Calibri"/>
              </a:rPr>
              <a:t> Virtual Machine</a:t>
            </a:r>
            <a:endParaRPr b="0" i="0" sz="4800" u="none" cap="none" strike="noStrike">
              <a:solidFill>
                <a:schemeClr val="dk1"/>
              </a:solidFill>
              <a:latin typeface="Calibri"/>
              <a:ea typeface="Calibri"/>
              <a:cs typeface="Calibri"/>
              <a:sym typeface="Calibri"/>
            </a:endParaRPr>
          </a:p>
        </p:txBody>
      </p:sp>
      <p:sp>
        <p:nvSpPr>
          <p:cNvPr id="179" name="Google Shape;179;p8"/>
          <p:cNvSpPr txBox="1"/>
          <p:nvPr/>
        </p:nvSpPr>
        <p:spPr>
          <a:xfrm>
            <a:off x="491612" y="1290865"/>
            <a:ext cx="11248104" cy="313932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200">
                <a:solidFill>
                  <a:srgbClr val="FF0066"/>
                </a:solidFill>
                <a:latin typeface="Calibri"/>
                <a:ea typeface="Calibri"/>
                <a:cs typeface="Calibri"/>
                <a:sym typeface="Calibri"/>
              </a:rPr>
              <a:t>The Ethereum Virtual Machine (EVM) is a computational engine which acts like a decentralized computer. </a:t>
            </a:r>
            <a:endParaRPr sz="2200">
              <a:solidFill>
                <a:srgbClr val="FF0066"/>
              </a:solidFill>
              <a:latin typeface="Calibri"/>
              <a:ea typeface="Calibri"/>
              <a:cs typeface="Calibri"/>
              <a:sym typeface="Calibri"/>
            </a:endParaRPr>
          </a:p>
          <a:p>
            <a:pPr indent="0" lvl="0" marL="0" marR="0" rtl="0" algn="just">
              <a:spcBef>
                <a:spcPts val="0"/>
              </a:spcBef>
              <a:spcAft>
                <a:spcPts val="0"/>
              </a:spcAft>
              <a:buNone/>
            </a:pPr>
            <a:r>
              <a:rPr b="0" i="0" lang="en-US" sz="2200" u="none" cap="none" strike="noStrike">
                <a:solidFill>
                  <a:srgbClr val="FF0066"/>
                </a:solidFill>
                <a:latin typeface="Calibri"/>
                <a:ea typeface="Calibri"/>
                <a:cs typeface="Calibri"/>
                <a:sym typeface="Calibri"/>
              </a:rPr>
              <a:t>The EVM is deemed as a </a:t>
            </a:r>
            <a:r>
              <a:rPr b="1" lang="en-US" sz="2200">
                <a:solidFill>
                  <a:srgbClr val="FF0066"/>
                </a:solidFill>
                <a:latin typeface="Calibri"/>
                <a:ea typeface="Calibri"/>
                <a:cs typeface="Calibri"/>
                <a:sym typeface="Calibri"/>
              </a:rPr>
              <a:t>t</a:t>
            </a:r>
            <a:r>
              <a:rPr b="1" lang="en-US" sz="2200" u="none" cap="none" strike="noStrike">
                <a:solidFill>
                  <a:srgbClr val="FF0066"/>
                </a:solidFill>
                <a:latin typeface="Calibri"/>
                <a:ea typeface="Calibri"/>
                <a:cs typeface="Calibri"/>
                <a:sym typeface="Calibri"/>
              </a:rPr>
              <a:t>uring-complete virtual machine </a:t>
            </a:r>
            <a:r>
              <a:rPr b="0" i="0" lang="en-US" sz="2200" u="none" cap="none" strike="noStrike">
                <a:solidFill>
                  <a:srgbClr val="FF0066"/>
                </a:solidFill>
                <a:latin typeface="Calibri"/>
                <a:ea typeface="Calibri"/>
                <a:cs typeface="Calibri"/>
                <a:sym typeface="Calibri"/>
              </a:rPr>
              <a:t>that executes codes exactly as intended and it is able to solve any computation problem. </a:t>
            </a:r>
            <a:endParaRPr/>
          </a:p>
          <a:p>
            <a:pPr indent="0" lvl="0" marL="0" marR="0" rtl="0" algn="just">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just">
              <a:spcBef>
                <a:spcPts val="0"/>
              </a:spcBef>
              <a:spcAft>
                <a:spcPts val="0"/>
              </a:spcAft>
              <a:buNone/>
            </a:pPr>
            <a:r>
              <a:rPr lang="en-US" sz="2200">
                <a:solidFill>
                  <a:srgbClr val="FF0066"/>
                </a:solidFill>
                <a:latin typeface="Calibri"/>
                <a:ea typeface="Calibri"/>
                <a:cs typeface="Calibri"/>
                <a:sym typeface="Calibri"/>
              </a:rPr>
              <a:t>Note that, every </a:t>
            </a:r>
            <a:r>
              <a:rPr i="1" lang="en-US" sz="2200">
                <a:solidFill>
                  <a:srgbClr val="FF0066"/>
                </a:solidFill>
                <a:latin typeface="Calibri"/>
                <a:ea typeface="Calibri"/>
                <a:cs typeface="Calibri"/>
                <a:sym typeface="Calibri"/>
              </a:rPr>
              <a:t>change of state </a:t>
            </a:r>
            <a:r>
              <a:rPr lang="en-US" sz="2200">
                <a:solidFill>
                  <a:srgbClr val="FF0066"/>
                </a:solidFill>
                <a:latin typeface="Calibri"/>
                <a:ea typeface="Calibri"/>
                <a:cs typeface="Calibri"/>
                <a:sym typeface="Calibri"/>
              </a:rPr>
              <a:t>of such “global computer” is registered: a new block is broadcasted to the </a:t>
            </a:r>
            <a:r>
              <a:rPr b="1" lang="en-US" sz="2200">
                <a:solidFill>
                  <a:srgbClr val="FF0066"/>
                </a:solidFill>
                <a:latin typeface="Calibri"/>
                <a:ea typeface="Calibri"/>
                <a:cs typeface="Calibri"/>
                <a:sym typeface="Calibri"/>
              </a:rPr>
              <a:t>nodes</a:t>
            </a:r>
            <a:r>
              <a:rPr lang="en-US" sz="2200">
                <a:solidFill>
                  <a:srgbClr val="FF0066"/>
                </a:solidFill>
                <a:latin typeface="Calibri"/>
                <a:ea typeface="Calibri"/>
                <a:cs typeface="Calibri"/>
                <a:sym typeface="Calibri"/>
              </a:rPr>
              <a:t> in the network, checked and verified, thus updating the state of the blockchain for everyone. </a:t>
            </a:r>
            <a:endParaRPr/>
          </a:p>
          <a:p>
            <a:pPr indent="0" lvl="0" marL="0" marR="0" rtl="0" algn="just">
              <a:spcBef>
                <a:spcPts val="0"/>
              </a:spcBef>
              <a:spcAft>
                <a:spcPts val="0"/>
              </a:spcAft>
              <a:buNone/>
            </a:pPr>
            <a:r>
              <a:t/>
            </a:r>
            <a:endParaRPr sz="2200">
              <a:solidFill>
                <a:srgbClr val="FF0066"/>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4D2"/>
        </a:solidFill>
      </p:bgPr>
    </p:bg>
    <p:spTree>
      <p:nvGrpSpPr>
        <p:cNvPr id="183" name="Shape 183"/>
        <p:cNvGrpSpPr/>
        <p:nvPr/>
      </p:nvGrpSpPr>
      <p:grpSpPr>
        <a:xfrm>
          <a:off x="0" y="0"/>
          <a:ext cx="0" cy="0"/>
          <a:chOff x="0" y="0"/>
          <a:chExt cx="0" cy="0"/>
        </a:xfrm>
      </p:grpSpPr>
      <p:sp>
        <p:nvSpPr>
          <p:cNvPr id="184" name="Google Shape;184;p9"/>
          <p:cNvSpPr txBox="1"/>
          <p:nvPr>
            <p:ph type="ctrTitle"/>
          </p:nvPr>
        </p:nvSpPr>
        <p:spPr>
          <a:xfrm>
            <a:off x="491612" y="360239"/>
            <a:ext cx="11248104" cy="108006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endParaRPr/>
          </a:p>
        </p:txBody>
      </p:sp>
      <p:sp>
        <p:nvSpPr>
          <p:cNvPr id="185" name="Google Shape;185;p9"/>
          <p:cNvSpPr txBox="1"/>
          <p:nvPr/>
        </p:nvSpPr>
        <p:spPr>
          <a:xfrm>
            <a:off x="5033639" y="5818866"/>
            <a:ext cx="677736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TRANSITION – Project Reference: 2019-1-MT01-KA202-051255 </a:t>
            </a:r>
            <a:endParaRPr/>
          </a:p>
          <a:p>
            <a:pPr indent="0" lvl="0" marL="0" marR="0" rtl="0" algn="l">
              <a:lnSpc>
                <a:spcPct val="100000"/>
              </a:lnSpc>
              <a:spcBef>
                <a:spcPts val="0"/>
              </a:spcBef>
              <a:spcAft>
                <a:spcPts val="0"/>
              </a:spcAft>
              <a:buClr>
                <a:srgbClr val="FF0066"/>
              </a:buClr>
              <a:buSzPts val="1400"/>
              <a:buFont typeface="Arial"/>
              <a:buNone/>
            </a:pPr>
            <a:r>
              <a:rPr b="1" i="0" lang="en-US" sz="1400" u="none" cap="none" strike="noStrike">
                <a:solidFill>
                  <a:srgbClr val="FF0066"/>
                </a:solidFill>
                <a:latin typeface="Arial"/>
                <a:ea typeface="Arial"/>
                <a:cs typeface="Arial"/>
                <a:sym typeface="Arial"/>
              </a:rPr>
              <a:t>This project is funded by the European Union ERASMUS+ Program – Key Action 2 Cooperation for innovation and the exchange of good practices.</a:t>
            </a:r>
            <a:endParaRPr/>
          </a:p>
        </p:txBody>
      </p:sp>
      <p:pic>
        <p:nvPicPr>
          <p:cNvPr descr="Transition" id="186" name="Google Shape;186;p9"/>
          <p:cNvPicPr preferRelativeResize="0"/>
          <p:nvPr/>
        </p:nvPicPr>
        <p:blipFill rotWithShape="1">
          <a:blip r:embed="rId3">
            <a:alphaModFix/>
          </a:blip>
          <a:srcRect b="0" l="0" r="0" t="0"/>
          <a:stretch/>
        </p:blipFill>
        <p:spPr>
          <a:xfrm>
            <a:off x="381000" y="5669086"/>
            <a:ext cx="1143000" cy="828675"/>
          </a:xfrm>
          <a:prstGeom prst="rect">
            <a:avLst/>
          </a:prstGeom>
          <a:noFill/>
          <a:ln>
            <a:noFill/>
          </a:ln>
        </p:spPr>
      </p:pic>
      <p:pic>
        <p:nvPicPr>
          <p:cNvPr id="187" name="Google Shape;187;p9"/>
          <p:cNvPicPr preferRelativeResize="0"/>
          <p:nvPr/>
        </p:nvPicPr>
        <p:blipFill rotWithShape="1">
          <a:blip r:embed="rId4">
            <a:alphaModFix/>
          </a:blip>
          <a:srcRect b="0" l="0" r="0" t="0"/>
          <a:stretch/>
        </p:blipFill>
        <p:spPr>
          <a:xfrm>
            <a:off x="1984523" y="5878636"/>
            <a:ext cx="2857500" cy="619125"/>
          </a:xfrm>
          <a:prstGeom prst="rect">
            <a:avLst/>
          </a:prstGeom>
          <a:noFill/>
          <a:ln>
            <a:noFill/>
          </a:ln>
        </p:spPr>
      </p:pic>
      <p:sp>
        <p:nvSpPr>
          <p:cNvPr id="188" name="Google Shape;188;p9"/>
          <p:cNvSpPr txBox="1"/>
          <p:nvPr/>
        </p:nvSpPr>
        <p:spPr>
          <a:xfrm>
            <a:off x="381000" y="3324664"/>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189" name="Google Shape;189;p9"/>
          <p:cNvSpPr txBox="1"/>
          <p:nvPr/>
        </p:nvSpPr>
        <p:spPr>
          <a:xfrm>
            <a:off x="644012" y="512639"/>
            <a:ext cx="11248104" cy="1080064"/>
          </a:xfrm>
          <a:prstGeom prst="rect">
            <a:avLst/>
          </a:prstGeom>
          <a:noFill/>
          <a:ln>
            <a:noFill/>
          </a:ln>
        </p:spPr>
        <p:txBody>
          <a:bodyPr anchorCtr="0" anchor="b" bIns="45700" lIns="91425" spcFirstLastPara="1" rIns="91425" wrap="square" tIns="45700">
            <a:normAutofit fontScale="67500" lnSpcReduction="20000"/>
          </a:bodyPr>
          <a:lstStyle/>
          <a:p>
            <a:pPr indent="0" lvl="0" marL="0" marR="0" rtl="0" algn="ctr">
              <a:lnSpc>
                <a:spcPct val="90000"/>
              </a:lnSpc>
              <a:spcBef>
                <a:spcPts val="0"/>
              </a:spcBef>
              <a:spcAft>
                <a:spcPts val="0"/>
              </a:spcAft>
              <a:buClr>
                <a:srgbClr val="000000"/>
              </a:buClr>
              <a:buSzPct val="100000"/>
              <a:buFont typeface="Calibri"/>
              <a:buNone/>
            </a:pPr>
            <a:br>
              <a:rPr b="0" i="0" lang="en-US" sz="6000" u="none" cap="none" strike="noStrike">
                <a:solidFill>
                  <a:srgbClr val="000000"/>
                </a:solidFill>
                <a:latin typeface="Calibri"/>
                <a:ea typeface="Calibri"/>
                <a:cs typeface="Calibri"/>
                <a:sym typeface="Calibri"/>
              </a:rPr>
            </a:br>
            <a:endParaRPr b="0" i="0" sz="6000" u="none" cap="none" strike="noStrike">
              <a:solidFill>
                <a:srgbClr val="000000"/>
              </a:solidFill>
              <a:latin typeface="Calibri"/>
              <a:ea typeface="Calibri"/>
              <a:cs typeface="Calibri"/>
              <a:sym typeface="Calibri"/>
            </a:endParaRPr>
          </a:p>
        </p:txBody>
      </p:sp>
      <p:sp>
        <p:nvSpPr>
          <p:cNvPr id="190" name="Google Shape;190;p9"/>
          <p:cNvSpPr txBox="1"/>
          <p:nvPr/>
        </p:nvSpPr>
        <p:spPr>
          <a:xfrm>
            <a:off x="452284" y="243146"/>
            <a:ext cx="10670959"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800">
                <a:solidFill>
                  <a:srgbClr val="FF0066"/>
                </a:solidFill>
                <a:latin typeface="Calibri"/>
                <a:ea typeface="Calibri"/>
                <a:cs typeface="Calibri"/>
                <a:sym typeface="Calibri"/>
              </a:rPr>
              <a:t>1.2 </a:t>
            </a:r>
            <a:r>
              <a:rPr b="0" i="0" lang="en-US" sz="4800" u="none" cap="none" strike="noStrike">
                <a:solidFill>
                  <a:srgbClr val="FF0066"/>
                </a:solidFill>
                <a:latin typeface="Calibri"/>
                <a:ea typeface="Calibri"/>
                <a:cs typeface="Calibri"/>
                <a:sym typeface="Calibri"/>
              </a:rPr>
              <a:t>Ethereum</a:t>
            </a:r>
            <a:r>
              <a:rPr lang="en-US" sz="4800">
                <a:solidFill>
                  <a:srgbClr val="FF0066"/>
                </a:solidFill>
                <a:latin typeface="Calibri"/>
                <a:ea typeface="Calibri"/>
                <a:cs typeface="Calibri"/>
                <a:sym typeface="Calibri"/>
              </a:rPr>
              <a:t> Virtual Machine</a:t>
            </a:r>
            <a:endParaRPr b="0" i="0" sz="4800" u="none" cap="none" strike="noStrike">
              <a:solidFill>
                <a:schemeClr val="dk1"/>
              </a:solidFill>
              <a:latin typeface="Calibri"/>
              <a:ea typeface="Calibri"/>
              <a:cs typeface="Calibri"/>
              <a:sym typeface="Calibri"/>
            </a:endParaRPr>
          </a:p>
        </p:txBody>
      </p:sp>
      <p:sp>
        <p:nvSpPr>
          <p:cNvPr id="191" name="Google Shape;191;p9"/>
          <p:cNvSpPr txBox="1"/>
          <p:nvPr/>
        </p:nvSpPr>
        <p:spPr>
          <a:xfrm>
            <a:off x="491612" y="1290865"/>
            <a:ext cx="11248104" cy="48320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200">
                <a:solidFill>
                  <a:srgbClr val="FF0066"/>
                </a:solidFill>
                <a:latin typeface="Calibri"/>
                <a:ea typeface="Calibri"/>
                <a:cs typeface="Calibri"/>
                <a:sym typeface="Calibri"/>
              </a:rPr>
              <a:t>E</a:t>
            </a:r>
            <a:r>
              <a:rPr b="0" i="0" lang="en-US" sz="2200" u="none" cap="none" strike="noStrike">
                <a:solidFill>
                  <a:srgbClr val="FF0066"/>
                </a:solidFill>
                <a:latin typeface="Calibri"/>
                <a:ea typeface="Calibri"/>
                <a:cs typeface="Calibri"/>
                <a:sym typeface="Calibri"/>
              </a:rPr>
              <a:t>very computer running software of </a:t>
            </a:r>
            <a:r>
              <a:rPr lang="en-US" sz="2200">
                <a:solidFill>
                  <a:srgbClr val="FF0066"/>
                </a:solidFill>
                <a:latin typeface="Calibri"/>
                <a:ea typeface="Calibri"/>
                <a:cs typeface="Calibri"/>
                <a:sym typeface="Calibri"/>
              </a:rPr>
              <a:t>the network (so-called “</a:t>
            </a:r>
            <a:r>
              <a:rPr b="0" i="0" lang="en-US" sz="2200" u="none" cap="none" strike="noStrike">
                <a:solidFill>
                  <a:srgbClr val="FF0066"/>
                </a:solidFill>
                <a:latin typeface="Calibri"/>
                <a:ea typeface="Calibri"/>
                <a:cs typeface="Calibri"/>
                <a:sym typeface="Calibri"/>
              </a:rPr>
              <a:t>Ethereum </a:t>
            </a:r>
            <a:r>
              <a:rPr b="1" lang="en-US" sz="2200">
                <a:solidFill>
                  <a:srgbClr val="FF0066"/>
                </a:solidFill>
                <a:latin typeface="Calibri"/>
                <a:ea typeface="Calibri"/>
                <a:cs typeface="Calibri"/>
                <a:sym typeface="Calibri"/>
              </a:rPr>
              <a:t>N</a:t>
            </a:r>
            <a:r>
              <a:rPr b="1" i="0" lang="en-US" sz="2200" u="none" cap="none" strike="noStrike">
                <a:solidFill>
                  <a:srgbClr val="FF0066"/>
                </a:solidFill>
                <a:latin typeface="Calibri"/>
                <a:ea typeface="Calibri"/>
                <a:cs typeface="Calibri"/>
                <a:sym typeface="Calibri"/>
              </a:rPr>
              <a:t>ode</a:t>
            </a:r>
            <a:r>
              <a:rPr i="0" lang="en-US" sz="2200" u="none" cap="none" strike="noStrike">
                <a:solidFill>
                  <a:srgbClr val="FF0066"/>
                </a:solidFill>
                <a:latin typeface="Calibri"/>
                <a:ea typeface="Calibri"/>
                <a:cs typeface="Calibri"/>
                <a:sym typeface="Calibri"/>
              </a:rPr>
              <a:t>”)</a:t>
            </a:r>
            <a:r>
              <a:rPr b="0" i="0" lang="en-US" sz="2200" u="none" cap="none" strike="noStrike">
                <a:solidFill>
                  <a:srgbClr val="FF0066"/>
                </a:solidFill>
                <a:latin typeface="Calibri"/>
                <a:ea typeface="Calibri"/>
                <a:cs typeface="Calibri"/>
                <a:sym typeface="Calibri"/>
              </a:rPr>
              <a:t> runs on the EVM in order to maintain consensus across the blockchain</a:t>
            </a:r>
            <a:r>
              <a:rPr lang="en-US" sz="2200">
                <a:solidFill>
                  <a:srgbClr val="FF0066"/>
                </a:solidFill>
                <a:latin typeface="Calibri"/>
                <a:ea typeface="Calibri"/>
                <a:cs typeface="Calibri"/>
                <a:sym typeface="Calibri"/>
              </a:rPr>
              <a:t>. </a:t>
            </a:r>
            <a:r>
              <a:rPr b="0" i="0" lang="en-US" sz="2200" u="none" cap="none" strike="noStrike">
                <a:solidFill>
                  <a:srgbClr val="FF0066"/>
                </a:solidFill>
                <a:latin typeface="Calibri"/>
                <a:ea typeface="Calibri"/>
                <a:cs typeface="Calibri"/>
                <a:sym typeface="Calibri"/>
              </a:rPr>
              <a:t>A</a:t>
            </a:r>
            <a:r>
              <a:rPr lang="en-US" sz="2200">
                <a:solidFill>
                  <a:srgbClr val="FF0066"/>
                </a:solidFill>
                <a:latin typeface="Calibri"/>
                <a:ea typeface="Calibri"/>
                <a:cs typeface="Calibri"/>
                <a:sym typeface="Calibri"/>
              </a:rPr>
              <a:t>s a consequence, there will be a</a:t>
            </a:r>
            <a:r>
              <a:rPr b="0" i="0" lang="en-US" sz="2200" u="none" cap="none" strike="noStrike">
                <a:solidFill>
                  <a:srgbClr val="FF0066"/>
                </a:solidFill>
                <a:latin typeface="Calibri"/>
                <a:ea typeface="Calibri"/>
                <a:cs typeface="Calibri"/>
                <a:sym typeface="Calibri"/>
              </a:rPr>
              <a:t> running copy of EVM in each </a:t>
            </a:r>
            <a:r>
              <a:rPr i="0" lang="en-US" sz="2200" u="none" cap="none" strike="noStrike">
                <a:solidFill>
                  <a:srgbClr val="FF0066"/>
                </a:solidFill>
                <a:latin typeface="Calibri"/>
                <a:ea typeface="Calibri"/>
                <a:cs typeface="Calibri"/>
                <a:sym typeface="Calibri"/>
              </a:rPr>
              <a:t>node</a:t>
            </a:r>
            <a:r>
              <a:rPr b="1" i="0" lang="en-US" sz="2200" u="none" cap="none" strike="noStrike">
                <a:solidFill>
                  <a:srgbClr val="FF0066"/>
                </a:solidFill>
                <a:latin typeface="Calibri"/>
                <a:ea typeface="Calibri"/>
                <a:cs typeface="Calibri"/>
                <a:sym typeface="Calibri"/>
              </a:rPr>
              <a:t> </a:t>
            </a:r>
            <a:r>
              <a:rPr b="0" i="0" lang="en-US" sz="2200" u="none" cap="none" strike="noStrike">
                <a:solidFill>
                  <a:srgbClr val="FF0066"/>
                </a:solidFill>
                <a:latin typeface="Calibri"/>
                <a:ea typeface="Calibri"/>
                <a:cs typeface="Calibri"/>
                <a:sym typeface="Calibri"/>
              </a:rPr>
              <a:t>of the system.</a:t>
            </a:r>
            <a:endParaRPr/>
          </a:p>
          <a:p>
            <a:pPr indent="0" lvl="0" marL="0" marR="0" rtl="0" algn="just">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just">
              <a:spcBef>
                <a:spcPts val="0"/>
              </a:spcBef>
              <a:spcAft>
                <a:spcPts val="0"/>
              </a:spcAft>
              <a:buNone/>
            </a:pPr>
            <a:r>
              <a:rPr lang="en-US" sz="2200">
                <a:solidFill>
                  <a:srgbClr val="FF0066"/>
                </a:solidFill>
                <a:latin typeface="Calibri"/>
                <a:ea typeface="Calibri"/>
                <a:cs typeface="Calibri"/>
                <a:sym typeface="Calibri"/>
              </a:rPr>
              <a:t>Ethereum uses a consensus mechanism called </a:t>
            </a:r>
            <a:r>
              <a:rPr b="0" i="0" lang="en-US" sz="2200" u="none" cap="none" strike="noStrike">
                <a:solidFill>
                  <a:srgbClr val="FF0066"/>
                </a:solidFill>
                <a:latin typeface="Calibri"/>
                <a:ea typeface="Calibri"/>
                <a:cs typeface="Calibri"/>
                <a:sym typeface="Calibri"/>
              </a:rPr>
              <a:t>PoW (</a:t>
            </a:r>
            <a:r>
              <a:rPr b="1" i="0" lang="en-US" sz="2200" u="none" cap="none" strike="noStrike">
                <a:solidFill>
                  <a:srgbClr val="FF0066"/>
                </a:solidFill>
                <a:latin typeface="Calibri"/>
                <a:ea typeface="Calibri"/>
                <a:cs typeface="Calibri"/>
                <a:sym typeface="Calibri"/>
              </a:rPr>
              <a:t>Proof-of-Work</a:t>
            </a:r>
            <a:r>
              <a:rPr b="0" i="0" lang="en-US" sz="2200" u="none" cap="none" strike="noStrike">
                <a:solidFill>
                  <a:srgbClr val="FF0066"/>
                </a:solidFill>
                <a:latin typeface="Calibri"/>
                <a:ea typeface="Calibri"/>
                <a:cs typeface="Calibri"/>
                <a:sym typeface="Calibri"/>
              </a:rPr>
              <a:t>).</a:t>
            </a:r>
            <a:r>
              <a:rPr lang="en-US" sz="2200">
                <a:solidFill>
                  <a:srgbClr val="FF0066"/>
                </a:solidFill>
                <a:latin typeface="Calibri"/>
                <a:ea typeface="Calibri"/>
                <a:cs typeface="Calibri"/>
                <a:sym typeface="Calibri"/>
              </a:rPr>
              <a:t> It</a:t>
            </a:r>
            <a:r>
              <a:rPr b="0" i="0" lang="en-US" sz="2200" u="none" cap="none" strike="noStrike">
                <a:solidFill>
                  <a:srgbClr val="FF0066"/>
                </a:solidFill>
                <a:latin typeface="Calibri"/>
                <a:ea typeface="Calibri"/>
                <a:cs typeface="Calibri"/>
                <a:sym typeface="Calibri"/>
              </a:rPr>
              <a:t> </a:t>
            </a:r>
            <a:r>
              <a:rPr b="0" i="1" lang="en-US" sz="2200" u="none" cap="none" strike="noStrike">
                <a:solidFill>
                  <a:srgbClr val="FF0066"/>
                </a:solidFill>
                <a:latin typeface="Calibri"/>
                <a:ea typeface="Calibri"/>
                <a:cs typeface="Calibri"/>
                <a:sym typeface="Calibri"/>
              </a:rPr>
              <a:t>allows the nodes to agree on the state of </a:t>
            </a:r>
            <a:r>
              <a:rPr b="0" lang="en-US" sz="2200" u="none" cap="none" strike="noStrike">
                <a:solidFill>
                  <a:srgbClr val="FF0066"/>
                </a:solidFill>
                <a:latin typeface="Calibri"/>
                <a:ea typeface="Calibri"/>
                <a:cs typeface="Calibri"/>
                <a:sym typeface="Calibri"/>
              </a:rPr>
              <a:t>information, therefore </a:t>
            </a:r>
            <a:r>
              <a:rPr lang="en-US" sz="2200">
                <a:solidFill>
                  <a:srgbClr val="FF0066"/>
                </a:solidFill>
                <a:latin typeface="Calibri"/>
                <a:ea typeface="Calibri"/>
                <a:cs typeface="Calibri"/>
                <a:sym typeface="Calibri"/>
              </a:rPr>
              <a:t>ensuring that the chain is difficult to attack or overwrite. </a:t>
            </a:r>
            <a:endParaRPr/>
          </a:p>
          <a:p>
            <a:pPr indent="0" lvl="0" marL="0" marR="0" rtl="0" algn="just">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just">
              <a:spcBef>
                <a:spcPts val="0"/>
              </a:spcBef>
              <a:spcAft>
                <a:spcPts val="0"/>
              </a:spcAft>
              <a:buNone/>
            </a:pPr>
            <a:r>
              <a:rPr lang="en-US" sz="2200">
                <a:solidFill>
                  <a:srgbClr val="FF0066"/>
                </a:solidFill>
                <a:latin typeface="Calibri"/>
                <a:ea typeface="Calibri"/>
                <a:cs typeface="Calibri"/>
                <a:sym typeface="Calibri"/>
              </a:rPr>
              <a:t>The scope of PoW is to extend the chain “by consensus”, keeping also in mind that it is (usually) impossible to create new blocks that amend/erase </a:t>
            </a:r>
            <a:r>
              <a:rPr b="1" lang="en-US" sz="2200">
                <a:solidFill>
                  <a:srgbClr val="FF0066"/>
                </a:solidFill>
                <a:latin typeface="Calibri"/>
                <a:ea typeface="Calibri"/>
                <a:cs typeface="Calibri"/>
                <a:sym typeface="Calibri"/>
              </a:rPr>
              <a:t>transactions</a:t>
            </a:r>
            <a:r>
              <a:rPr lang="en-US" sz="2200">
                <a:solidFill>
                  <a:srgbClr val="FF0066"/>
                </a:solidFill>
                <a:latin typeface="Calibri"/>
                <a:ea typeface="Calibri"/>
                <a:cs typeface="Calibri"/>
                <a:sym typeface="Calibri"/>
              </a:rPr>
              <a:t> or create fake ones, as well as to build a second chain. </a:t>
            </a:r>
            <a:endParaRPr/>
          </a:p>
          <a:p>
            <a:pPr indent="0" lvl="0" marL="0" marR="0" rtl="0" algn="just">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just">
              <a:spcBef>
                <a:spcPts val="0"/>
              </a:spcBef>
              <a:spcAft>
                <a:spcPts val="0"/>
              </a:spcAft>
              <a:buNone/>
            </a:pPr>
            <a:r>
              <a:t/>
            </a:r>
            <a:endParaRPr sz="2200">
              <a:solidFill>
                <a:srgbClr val="FF0066"/>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200"/>
              <a:buFont typeface="Calibri"/>
              <a:buNone/>
            </a:pPr>
            <a:r>
              <a:t/>
            </a:r>
            <a:endParaRPr b="0" i="0" sz="2200" u="none" cap="none" strike="noStrike">
              <a:solidFill>
                <a:srgbClr val="FF0066"/>
              </a:solidFill>
              <a:latin typeface="Calibri"/>
              <a:ea typeface="Calibri"/>
              <a:cs typeface="Calibri"/>
              <a:sym typeface="Calibri"/>
            </a:endParaRPr>
          </a:p>
          <a:p>
            <a:pPr indent="0" lvl="0" marL="0" marR="0" rtl="0" algn="just">
              <a:spcBef>
                <a:spcPts val="0"/>
              </a:spcBef>
              <a:spcAft>
                <a:spcPts val="0"/>
              </a:spcAft>
              <a:buNone/>
            </a:pPr>
            <a:r>
              <a:t/>
            </a:r>
            <a:endParaRPr sz="2200">
              <a:solidFill>
                <a:srgbClr val="FF006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2020-11-19T11:34:27Z</dcterms:created>
  <dc:creator>Alessio Ceci</dc:creator>
</cp:coreProperties>
</file>