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9" roundtripDataSignature="AMtx7mjXw7m0LsPl2vSHdbsZxr6l+pdk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customschemas.google.com/relationships/presentationmetadata" Target="meta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f2073109a2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f2073109a2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f2073109a2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f2073109a2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f2073109a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f2073109a2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f2073109a2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f2073109a2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f2073109a2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f2073109a2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f2073109a2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f2073109a2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f2073109a2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f2073109a2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f2073109a2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f2073109a2_0_1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f2073109a2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f2073109a2_0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f2073109a2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f2073109a2_0_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f2073109a2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f2073109a2_0_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f2073109a2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f2073109a2_0_1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f2073109a2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f2073109a2_0_2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f2073109a2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f2073109a2_0_2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f2073109a2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f2073109a2_0_2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f2073109a2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f2073109a2_0_2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f2073109a2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f2073109a2_0_2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f2073109a2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f2073109a2_0_2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f2073109a2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gf2073109a2_0_2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f2073109a2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f2073109a2_0_2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f2073109a2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f2073109a2_0_2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f2073109a2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f2073109a2_0_3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f2073109a2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f2073109a2_0_3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f2073109a2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f2073109a2_0_3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f2073109a2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gf2073109a2_0_3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f2073109a2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f2073109a2_0_3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f2073109a2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f2073109a2_0_3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f2073109a2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f2073109a2_0_3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f2073109a2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gf2073109a2_0_3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f2073109a2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f2073109a2_0_3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f2073109a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f2073109a2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f2073109a2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f2073109a2_0_4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f2073109a2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gf2073109a2_0_4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f2073109a2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f2073109a2_0_4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f2073109a2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f2073109a2_0_4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f2073109a2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f2073109a2_0_4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f2073109a2_0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gf2073109a2_0_4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f2073109a2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gf2073109a2_0_4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f2073109a2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gf2073109a2_0_4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f2073109a2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gf2073109a2_0_4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f2073109a2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gf2073109a2_0_5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f2073109a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f2073109a2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f2073109a2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gf2073109a2_0_5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f2073109a2_0_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gf2073109a2_0_5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f2073109a2_0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gf2073109a2_0_5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f2073109a2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gf2073109a2_0_5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f2073109a2_0_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gf2073109a2_0_5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f2073109a2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gf2073109a2_0_5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f2073109a2_0_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gf2073109a2_0_5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f2073109a2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gf2073109a2_0_5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f2073109a2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gf2073109a2_0_6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f2073109a2_0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gf2073109a2_0_6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f2073109a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f2073109a2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f2073109a2_0_6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gf2073109a2_0_6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f2073109a2_0_6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gf2073109a2_0_6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f2073109a2_0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gf2073109a2_0_6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f2073109a2_0_6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gf2073109a2_0_6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f2073109a2_0_6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gf2073109a2_0_6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f2073109a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f2073109a2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f2073109a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f2073109a2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f2073109a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f2073109a2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1" name="Shape 11"/>
        <p:cNvGrpSpPr/>
        <p:nvPr/>
      </p:nvGrpSpPr>
      <p:grpSpPr>
        <a:xfrm>
          <a:off x="0" y="0"/>
          <a:ext cx="0" cy="0"/>
          <a:chOff x="0" y="0"/>
          <a:chExt cx="0" cy="0"/>
        </a:xfrm>
      </p:grpSpPr>
      <p:sp>
        <p:nvSpPr>
          <p:cNvPr id="12" name="Google Shape;12;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68" name="Shape 68"/>
        <p:cNvGrpSpPr/>
        <p:nvPr/>
      </p:nvGrpSpPr>
      <p:grpSpPr>
        <a:xfrm>
          <a:off x="0" y="0"/>
          <a:ext cx="0" cy="0"/>
          <a:chOff x="0" y="0"/>
          <a:chExt cx="0" cy="0"/>
        </a:xfrm>
      </p:grpSpPr>
      <p:sp>
        <p:nvSpPr>
          <p:cNvPr id="69" name="Google Shape;6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74" name="Shape 74"/>
        <p:cNvGrpSpPr/>
        <p:nvPr/>
      </p:nvGrpSpPr>
      <p:grpSpPr>
        <a:xfrm>
          <a:off x="0" y="0"/>
          <a:ext cx="0" cy="0"/>
          <a:chOff x="0" y="0"/>
          <a:chExt cx="0" cy="0"/>
        </a:xfrm>
      </p:grpSpPr>
      <p:sp>
        <p:nvSpPr>
          <p:cNvPr id="75" name="Google Shape;75;p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7" name="Shape 17"/>
        <p:cNvGrpSpPr/>
        <p:nvPr/>
      </p:nvGrpSpPr>
      <p:grpSpPr>
        <a:xfrm>
          <a:off x="0" y="0"/>
          <a:ext cx="0" cy="0"/>
          <a:chOff x="0" y="0"/>
          <a:chExt cx="0" cy="0"/>
        </a:xfrm>
      </p:grpSpPr>
      <p:sp>
        <p:nvSpPr>
          <p:cNvPr id="18" name="Google Shape;1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3" name="Shape 23"/>
        <p:cNvGrpSpPr/>
        <p:nvPr/>
      </p:nvGrpSpPr>
      <p:grpSpPr>
        <a:xfrm>
          <a:off x="0" y="0"/>
          <a:ext cx="0" cy="0"/>
          <a:chOff x="0" y="0"/>
          <a:chExt cx="0" cy="0"/>
        </a:xfrm>
      </p:grpSpPr>
      <p:sp>
        <p:nvSpPr>
          <p:cNvPr id="24" name="Google Shape;24;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29" name="Shape 29"/>
        <p:cNvGrpSpPr/>
        <p:nvPr/>
      </p:nvGrpSpPr>
      <p:grpSpPr>
        <a:xfrm>
          <a:off x="0" y="0"/>
          <a:ext cx="0" cy="0"/>
          <a:chOff x="0" y="0"/>
          <a:chExt cx="0" cy="0"/>
        </a:xfrm>
      </p:grpSpPr>
      <p:sp>
        <p:nvSpPr>
          <p:cNvPr id="30" name="Google Shape;3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36" name="Shape 36"/>
        <p:cNvGrpSpPr/>
        <p:nvPr/>
      </p:nvGrpSpPr>
      <p:grpSpPr>
        <a:xfrm>
          <a:off x="0" y="0"/>
          <a:ext cx="0" cy="0"/>
          <a:chOff x="0" y="0"/>
          <a:chExt cx="0" cy="0"/>
        </a:xfrm>
      </p:grpSpPr>
      <p:sp>
        <p:nvSpPr>
          <p:cNvPr id="37" name="Google Shape;37;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5" name="Shape 45"/>
        <p:cNvGrpSpPr/>
        <p:nvPr/>
      </p:nvGrpSpPr>
      <p:grpSpPr>
        <a:xfrm>
          <a:off x="0" y="0"/>
          <a:ext cx="0" cy="0"/>
          <a:chOff x="0" y="0"/>
          <a:chExt cx="0" cy="0"/>
        </a:xfrm>
      </p:grpSpPr>
      <p:sp>
        <p:nvSpPr>
          <p:cNvPr id="46" name="Google Shape;4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0" name="Shape 50"/>
        <p:cNvGrpSpPr/>
        <p:nvPr/>
      </p:nvGrpSpPr>
      <p:grpSpPr>
        <a:xfrm>
          <a:off x="0" y="0"/>
          <a:ext cx="0" cy="0"/>
          <a:chOff x="0" y="0"/>
          <a:chExt cx="0" cy="0"/>
        </a:xfrm>
      </p:grpSpPr>
      <p:sp>
        <p:nvSpPr>
          <p:cNvPr id="51" name="Google Shape;5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4" name="Shape 54"/>
        <p:cNvGrpSpPr/>
        <p:nvPr/>
      </p:nvGrpSpPr>
      <p:grpSpPr>
        <a:xfrm>
          <a:off x="0" y="0"/>
          <a:ext cx="0" cy="0"/>
          <a:chOff x="0" y="0"/>
          <a:chExt cx="0" cy="0"/>
        </a:xfrm>
      </p:grpSpPr>
      <p:sp>
        <p:nvSpPr>
          <p:cNvPr id="55" name="Google Shape;55;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1" name="Shape 61"/>
        <p:cNvGrpSpPr/>
        <p:nvPr/>
      </p:nvGrpSpPr>
      <p:grpSpPr>
        <a:xfrm>
          <a:off x="0" y="0"/>
          <a:ext cx="0" cy="0"/>
          <a:chOff x="0" y="0"/>
          <a:chExt cx="0" cy="0"/>
        </a:xfrm>
      </p:grpSpPr>
      <p:sp>
        <p:nvSpPr>
          <p:cNvPr id="62" name="Google Shape;62;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3"/>
          <p:cNvSpPr/>
          <p:nvPr>
            <p:ph idx="2" type="pic"/>
          </p:nvPr>
        </p:nvSpPr>
        <p:spPr>
          <a:xfrm>
            <a:off x="5183188" y="987425"/>
            <a:ext cx="6172200" cy="4873625"/>
          </a:xfrm>
          <a:prstGeom prst="rect">
            <a:avLst/>
          </a:prstGeom>
          <a:noFill/>
          <a:ln>
            <a:noFill/>
          </a:ln>
        </p:spPr>
      </p:sp>
      <p:sp>
        <p:nvSpPr>
          <p:cNvPr id="64" name="Google Shape;64;p1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6.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6.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6.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6.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808162"/>
            <a:ext cx="9768300" cy="27039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FF0066"/>
              </a:buClr>
              <a:buSzPct val="100000"/>
              <a:buFont typeface="Arial"/>
              <a:buNone/>
            </a:pPr>
            <a:r>
              <a:rPr lang="en-US" sz="6600">
                <a:solidFill>
                  <a:srgbClr val="FF0066"/>
                </a:solidFill>
                <a:latin typeface="Arial"/>
                <a:ea typeface="Arial"/>
                <a:cs typeface="Arial"/>
                <a:sym typeface="Arial"/>
              </a:rPr>
              <a:t>Subject D. Blockchain/DLT diversity. Decentralized finance – latest development and the future.</a:t>
            </a:r>
            <a:endParaRPr/>
          </a:p>
        </p:txBody>
      </p:sp>
      <p:sp>
        <p:nvSpPr>
          <p:cNvPr id="85" name="Google Shape;85;p1"/>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rgbClr val="FF0066"/>
                </a:solidFill>
                <a:latin typeface="Calibri"/>
                <a:ea typeface="Calibri"/>
                <a:cs typeface="Calibri"/>
                <a:sym typeface="Calibri"/>
              </a:rPr>
              <a:t>TRANSITION – Project Reference: 2019-1-MT01-KA202-051255 </a:t>
            </a:r>
            <a:endParaRPr/>
          </a:p>
          <a:p>
            <a:pPr indent="0" lvl="0" marL="0" marR="0" rtl="0" algn="l">
              <a:spcBef>
                <a:spcPts val="0"/>
              </a:spcBef>
              <a:spcAft>
                <a:spcPts val="0"/>
              </a:spcAft>
              <a:buNone/>
            </a:pPr>
            <a:r>
              <a:rPr b="1" lang="en-US" sz="1400">
                <a:solidFill>
                  <a:srgbClr val="FF0066"/>
                </a:solidFill>
                <a:latin typeface="Calibri"/>
                <a:ea typeface="Calibri"/>
                <a:cs typeface="Calibri"/>
                <a:sym typeface="Calibri"/>
              </a:rPr>
              <a:t>This project is funded by the European Union ERASMUS+ Program – Key Action 2 Cooperation for innovation and the exchange of good practices.</a:t>
            </a:r>
            <a:endParaRPr/>
          </a:p>
        </p:txBody>
      </p:sp>
      <p:pic>
        <p:nvPicPr>
          <p:cNvPr descr="Transition" id="86" name="Google Shape;86;p1"/>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87" name="Google Shape;87;p1"/>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189" name="Shape 189"/>
        <p:cNvGrpSpPr/>
        <p:nvPr/>
      </p:nvGrpSpPr>
      <p:grpSpPr>
        <a:xfrm>
          <a:off x="0" y="0"/>
          <a:ext cx="0" cy="0"/>
          <a:chOff x="0" y="0"/>
          <a:chExt cx="0" cy="0"/>
        </a:xfrm>
      </p:grpSpPr>
      <p:sp>
        <p:nvSpPr>
          <p:cNvPr id="190" name="Google Shape;190;gf2073109a2_0_71"/>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191" name="Google Shape;191;gf2073109a2_0_71"/>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192" name="Google Shape;192;gf2073109a2_0_71"/>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193" name="Google Shape;193;gf2073109a2_0_71"/>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194" name="Google Shape;194;gf2073109a2_0_71"/>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195" name="Google Shape;195;gf2073109a2_0_71"/>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196" name="Google Shape;196;gf2073109a2_0_71"/>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Proof-of-Elapsed-Time (PoET)</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97" name="Google Shape;197;gf2073109a2_0_71"/>
          <p:cNvSpPr txBox="1"/>
          <p:nvPr/>
        </p:nvSpPr>
        <p:spPr>
          <a:xfrm>
            <a:off x="491612" y="1859782"/>
            <a:ext cx="11248200" cy="2801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Scope: preventing high resource utilisation and high energy consumption.</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PoET uses a randomly-generated elapsed time to choose the miner who will earn the block reward. In order to enhance transparency, lottery results are verifiable by external participants.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Each participating node has to wait (“sleep”) for a randomly-chosen time period: the first one to complete the designated waiting time (the one with the shortest wait time) “wakes up” and wins the new block. The process repeats itself for each subsequent block.</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Advantages: PoET’s workflow doesn’t consume large amount of power, since it enables a miner’s processor to sleep and switch to other tasks for a randomly determined amount of time.</a:t>
            </a:r>
            <a:endParaRPr sz="2200">
              <a:solidFill>
                <a:srgbClr val="FF006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201" name="Shape 201"/>
        <p:cNvGrpSpPr/>
        <p:nvPr/>
      </p:nvGrpSpPr>
      <p:grpSpPr>
        <a:xfrm>
          <a:off x="0" y="0"/>
          <a:ext cx="0" cy="0"/>
          <a:chOff x="0" y="0"/>
          <a:chExt cx="0" cy="0"/>
        </a:xfrm>
      </p:grpSpPr>
      <p:sp>
        <p:nvSpPr>
          <p:cNvPr id="202" name="Google Shape;202;gf2073109a2_0_82"/>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203" name="Google Shape;203;gf2073109a2_0_82"/>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204" name="Google Shape;204;gf2073109a2_0_82"/>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205" name="Google Shape;205;gf2073109a2_0_82"/>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206" name="Google Shape;206;gf2073109a2_0_82"/>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207" name="Google Shape;207;gf2073109a2_0_82"/>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208" name="Google Shape;208;gf2073109a2_0_82"/>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Proof-of-Authority (PoA)</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09" name="Google Shape;209;gf2073109a2_0_82"/>
          <p:cNvSpPr txBox="1"/>
          <p:nvPr/>
        </p:nvSpPr>
        <p:spPr>
          <a:xfrm>
            <a:off x="491612" y="1859782"/>
            <a:ext cx="11248200" cy="2801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Proof-of-Authority uses a reputation-based model to validate transactions and generate blocks.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The reputation of the validators within PoA blockchains is guaranteed by leveraging their real identities. Validators are selected by the network, becoming system moderators, responsible for block verification and generation. Become validators is a difficult task, even because they need to invest money to support the ecosystem</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Use: PoA blockchains are highly centralized, hence making the consensus algorithm a good choice for private, permissioned chains for enterprise use, but, for the same reason, it is not best suitable for distributed, permissionless systems.</a:t>
            </a:r>
            <a:endParaRPr sz="2200">
              <a:solidFill>
                <a:srgbClr val="FF0066"/>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213" name="Shape 213"/>
        <p:cNvGrpSpPr/>
        <p:nvPr/>
      </p:nvGrpSpPr>
      <p:grpSpPr>
        <a:xfrm>
          <a:off x="0" y="0"/>
          <a:ext cx="0" cy="0"/>
          <a:chOff x="0" y="0"/>
          <a:chExt cx="0" cy="0"/>
        </a:xfrm>
      </p:grpSpPr>
      <p:sp>
        <p:nvSpPr>
          <p:cNvPr id="214" name="Google Shape;214;gf2073109a2_0_93"/>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215" name="Google Shape;215;gf2073109a2_0_93"/>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216" name="Google Shape;216;gf2073109a2_0_93"/>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217" name="Google Shape;217;gf2073109a2_0_93"/>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218" name="Google Shape;218;gf2073109a2_0_93"/>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219" name="Google Shape;219;gf2073109a2_0_93"/>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220" name="Google Shape;220;gf2073109a2_0_93"/>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Other Consensus mechanisms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21" name="Google Shape;221;gf2073109a2_0_93"/>
          <p:cNvSpPr txBox="1"/>
          <p:nvPr/>
        </p:nvSpPr>
        <p:spPr>
          <a:xfrm>
            <a:off x="491612" y="1326382"/>
            <a:ext cx="11248200" cy="415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rgbClr val="FF0066"/>
                </a:solidFill>
                <a:latin typeface="Calibri"/>
                <a:ea typeface="Calibri"/>
                <a:cs typeface="Calibri"/>
                <a:sym typeface="Calibri"/>
              </a:rPr>
              <a:t>Proof of Capacity</a:t>
            </a:r>
            <a:r>
              <a:rPr lang="en-US" sz="2200">
                <a:solidFill>
                  <a:srgbClr val="FF0066"/>
                </a:solidFill>
                <a:latin typeface="Calibri"/>
                <a:ea typeface="Calibri"/>
                <a:cs typeface="Calibri"/>
                <a:sym typeface="Calibri"/>
              </a:rPr>
              <a:t>: the mechanism is based on the plotting method i.e. storing in digital stores (e.g. hard disks) solutions to complex mathematical puzzles. The fastest user to find the solutions will get a chance to create a new block. The higher the storage capacity, the higher chances of producing a new block.</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b="1" lang="en-US" sz="2200">
                <a:solidFill>
                  <a:srgbClr val="FF0066"/>
                </a:solidFill>
                <a:latin typeface="Calibri"/>
                <a:ea typeface="Calibri"/>
                <a:cs typeface="Calibri"/>
                <a:sym typeface="Calibri"/>
              </a:rPr>
              <a:t>Proof of Burn</a:t>
            </a:r>
            <a:r>
              <a:rPr lang="en-US" sz="2200">
                <a:solidFill>
                  <a:srgbClr val="FF0066"/>
                </a:solidFill>
                <a:latin typeface="Calibri"/>
                <a:ea typeface="Calibri"/>
                <a:cs typeface="Calibri"/>
                <a:sym typeface="Calibri"/>
              </a:rPr>
              <a:t>: This algorithm aims at avoiding the possibility of double-spending any cryptocurrency coin. “Burning principle”: the coins held by the miners are sent to a verifiably un-spendable address and burned. In exchange, users receive a reward in the native currency token of the blockchain.</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b="1" lang="en-US" sz="2200">
                <a:solidFill>
                  <a:srgbClr val="FF0066"/>
                </a:solidFill>
                <a:latin typeface="Calibri"/>
                <a:ea typeface="Calibri"/>
                <a:cs typeface="Calibri"/>
                <a:sym typeface="Calibri"/>
              </a:rPr>
              <a:t>Proof </a:t>
            </a:r>
            <a:r>
              <a:rPr b="1" lang="en-US" sz="2200">
                <a:solidFill>
                  <a:srgbClr val="FF0066"/>
                </a:solidFill>
                <a:latin typeface="Calibri"/>
                <a:ea typeface="Calibri"/>
                <a:cs typeface="Calibri"/>
                <a:sym typeface="Calibri"/>
              </a:rPr>
              <a:t>o</a:t>
            </a:r>
            <a:r>
              <a:rPr b="1" lang="en-US" sz="2200">
                <a:solidFill>
                  <a:srgbClr val="FF0066"/>
                </a:solidFill>
                <a:latin typeface="Calibri"/>
                <a:ea typeface="Calibri"/>
                <a:cs typeface="Calibri"/>
                <a:sym typeface="Calibri"/>
              </a:rPr>
              <a:t>f Identity</a:t>
            </a:r>
            <a:r>
              <a:rPr lang="en-US" sz="2200">
                <a:solidFill>
                  <a:srgbClr val="FF0066"/>
                </a:solidFill>
                <a:latin typeface="Calibri"/>
                <a:ea typeface="Calibri"/>
                <a:cs typeface="Calibri"/>
                <a:sym typeface="Calibri"/>
              </a:rPr>
              <a:t>: this mechanism ensures integrity and authenticity by comparing the private key of a user (attached to a specific transaction) with an authorized identity. Example: it can be used in smart cities to verify citizens identity.</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225" name="Shape 225"/>
        <p:cNvGrpSpPr/>
        <p:nvPr/>
      </p:nvGrpSpPr>
      <p:grpSpPr>
        <a:xfrm>
          <a:off x="0" y="0"/>
          <a:ext cx="0" cy="0"/>
          <a:chOff x="0" y="0"/>
          <a:chExt cx="0" cy="0"/>
        </a:xfrm>
      </p:grpSpPr>
      <p:sp>
        <p:nvSpPr>
          <p:cNvPr id="226" name="Google Shape;226;gf2073109a2_0_104"/>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227" name="Google Shape;227;gf2073109a2_0_104"/>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228" name="Google Shape;228;gf2073109a2_0_104"/>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229" name="Google Shape;229;gf2073109a2_0_104"/>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230" name="Google Shape;230;gf2073109a2_0_104"/>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231" name="Google Shape;231;gf2073109a2_0_104"/>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232" name="Google Shape;232;gf2073109a2_0_104"/>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Other Consensus mechanisms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33" name="Google Shape;233;gf2073109a2_0_104"/>
          <p:cNvSpPr txBox="1"/>
          <p:nvPr/>
        </p:nvSpPr>
        <p:spPr>
          <a:xfrm>
            <a:off x="491612" y="2426470"/>
            <a:ext cx="112482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rgbClr val="FF0066"/>
                </a:solidFill>
                <a:latin typeface="Calibri"/>
                <a:ea typeface="Calibri"/>
                <a:cs typeface="Calibri"/>
                <a:sym typeface="Calibri"/>
              </a:rPr>
              <a:t>Proof of Activity</a:t>
            </a:r>
            <a:r>
              <a:rPr lang="en-US" sz="2200">
                <a:solidFill>
                  <a:srgbClr val="FF0066"/>
                </a:solidFill>
                <a:latin typeface="Calibri"/>
                <a:ea typeface="Calibri"/>
                <a:cs typeface="Calibri"/>
                <a:sym typeface="Calibri"/>
              </a:rPr>
              <a:t>: this mechanism is the combination of PoW and PoS. In Proof of Activity, miners have to find the solution to a puzzle to claim the reward. However, the blocks created in this mechanism need to be validated. Only once validators have signed the new block, it will be considered part of the network.</a:t>
            </a:r>
            <a:endParaRPr sz="2200">
              <a:solidFill>
                <a:srgbClr val="FF0066"/>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237" name="Shape 237"/>
        <p:cNvGrpSpPr/>
        <p:nvPr/>
      </p:nvGrpSpPr>
      <p:grpSpPr>
        <a:xfrm>
          <a:off x="0" y="0"/>
          <a:ext cx="0" cy="0"/>
          <a:chOff x="0" y="0"/>
          <a:chExt cx="0" cy="0"/>
        </a:xfrm>
      </p:grpSpPr>
      <p:sp>
        <p:nvSpPr>
          <p:cNvPr id="238" name="Google Shape;238;gf2073109a2_0_115"/>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239" name="Google Shape;239;gf2073109a2_0_115"/>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240" name="Google Shape;240;gf2073109a2_0_115"/>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241" name="Google Shape;241;gf2073109a2_0_115"/>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242" name="Google Shape;242;gf2073109a2_0_115"/>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243" name="Google Shape;243;gf2073109a2_0_115"/>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244" name="Google Shape;244;gf2073109a2_0_115"/>
          <p:cNvSpPr txBox="1"/>
          <p:nvPr/>
        </p:nvSpPr>
        <p:spPr>
          <a:xfrm>
            <a:off x="452284" y="360239"/>
            <a:ext cx="10671000" cy="1816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Understanding the difference between blockchain and DLT</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45" name="Google Shape;245;gf2073109a2_0_115"/>
          <p:cNvSpPr txBox="1"/>
          <p:nvPr/>
        </p:nvSpPr>
        <p:spPr>
          <a:xfrm>
            <a:off x="471912" y="2766320"/>
            <a:ext cx="11248200" cy="178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All blockchains are DLTs, but not all DLTs are blockchains.</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Distributed ledger (DLT): is a type of database spread across multiple sites/ regions/ participants. It is not necessarily structured in blocks (like blockchains). </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Blockchains: they verify transactions in a distributed ledger, using different consensus mechanisms to validate transactions.</a:t>
            </a:r>
            <a:endParaRPr sz="2200">
              <a:solidFill>
                <a:srgbClr val="FF0066"/>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249" name="Shape 249"/>
        <p:cNvGrpSpPr/>
        <p:nvPr/>
      </p:nvGrpSpPr>
      <p:grpSpPr>
        <a:xfrm>
          <a:off x="0" y="0"/>
          <a:ext cx="0" cy="0"/>
          <a:chOff x="0" y="0"/>
          <a:chExt cx="0" cy="0"/>
        </a:xfrm>
      </p:grpSpPr>
      <p:sp>
        <p:nvSpPr>
          <p:cNvPr id="250" name="Google Shape;250;gf2073109a2_0_126"/>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251" name="Google Shape;251;gf2073109a2_0_126"/>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252" name="Google Shape;252;gf2073109a2_0_126"/>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253" name="Google Shape;253;gf2073109a2_0_126"/>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254" name="Google Shape;254;gf2073109a2_0_126"/>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255" name="Google Shape;255;gf2073109a2_0_126"/>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256" name="Google Shape;256;gf2073109a2_0_126"/>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Distributed ledger technology (DLT)</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57" name="Google Shape;257;gf2073109a2_0_126"/>
          <p:cNvSpPr txBox="1"/>
          <p:nvPr/>
        </p:nvSpPr>
        <p:spPr>
          <a:xfrm>
            <a:off x="491612" y="1707382"/>
            <a:ext cx="11248200" cy="212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Definition: it is a digital database, spread over different locations, that runs on a distributed network through cryptography. It is a network of ledgers maintained by nodes. These nodes can be merged into blocks, in order to maintain large distributed network ledgers.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Advantage: there is no central authority that controls it, hence guaranteeing transparency and security.</a:t>
            </a:r>
            <a:endParaRPr sz="2200">
              <a:solidFill>
                <a:srgbClr val="FF0066"/>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261" name="Shape 261"/>
        <p:cNvGrpSpPr/>
        <p:nvPr/>
      </p:nvGrpSpPr>
      <p:grpSpPr>
        <a:xfrm>
          <a:off x="0" y="0"/>
          <a:ext cx="0" cy="0"/>
          <a:chOff x="0" y="0"/>
          <a:chExt cx="0" cy="0"/>
        </a:xfrm>
      </p:grpSpPr>
      <p:sp>
        <p:nvSpPr>
          <p:cNvPr id="262" name="Google Shape;262;gf2073109a2_0_137"/>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263" name="Google Shape;263;gf2073109a2_0_137"/>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264" name="Google Shape;264;gf2073109a2_0_137"/>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265" name="Google Shape;265;gf2073109a2_0_137"/>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266" name="Google Shape;266;gf2073109a2_0_137"/>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267" name="Google Shape;267;gf2073109a2_0_137"/>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268" name="Google Shape;268;gf2073109a2_0_137"/>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Blockchain - Definition, Importance and Utility</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69" name="Google Shape;269;gf2073109a2_0_137"/>
          <p:cNvSpPr txBox="1"/>
          <p:nvPr/>
        </p:nvSpPr>
        <p:spPr>
          <a:xfrm>
            <a:off x="491612" y="1326382"/>
            <a:ext cx="11248200" cy="381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rgbClr val="FF0066"/>
                </a:solidFill>
                <a:latin typeface="Calibri"/>
                <a:ea typeface="Calibri"/>
                <a:cs typeface="Calibri"/>
                <a:sym typeface="Calibri"/>
              </a:rPr>
              <a:t>Definition</a:t>
            </a:r>
            <a:r>
              <a:rPr lang="en-US" sz="2200">
                <a:solidFill>
                  <a:srgbClr val="FF0066"/>
                </a:solidFill>
                <a:latin typeface="Calibri"/>
                <a:ea typeface="Calibri"/>
                <a:cs typeface="Calibri"/>
                <a:sym typeface="Calibri"/>
              </a:rPr>
              <a:t>: It is a DLT used to facilitate the process of recording transactions and tracking assets in a network. Any kind of asset can be traded on a blockchain (tangible or intangible).</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Transactions are recorded with a hash i.e. an immutable cryptographic signature, and then, chained together in blocks.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This kind of transaction reduces risks and costs for all the parties involved.</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b="1" lang="en-US" sz="2200">
                <a:solidFill>
                  <a:srgbClr val="FF0066"/>
                </a:solidFill>
                <a:latin typeface="Calibri"/>
                <a:ea typeface="Calibri"/>
                <a:cs typeface="Calibri"/>
                <a:sym typeface="Calibri"/>
              </a:rPr>
              <a:t>Importance</a:t>
            </a:r>
            <a:r>
              <a:rPr lang="en-US" sz="2200">
                <a:solidFill>
                  <a:srgbClr val="FF0066"/>
                </a:solidFill>
                <a:latin typeface="Calibri"/>
                <a:ea typeface="Calibri"/>
                <a:cs typeface="Calibri"/>
                <a:sym typeface="Calibri"/>
              </a:rPr>
              <a:t>: Blockchain is the ideal instrument to deliver information, since all the information related to a transaction is immediately shared and stored in an immutable ledger that can be accessed only by permissioned network members.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b="1" lang="en-US" sz="2200">
                <a:solidFill>
                  <a:srgbClr val="FF0066"/>
                </a:solidFill>
                <a:latin typeface="Calibri"/>
                <a:ea typeface="Calibri"/>
                <a:cs typeface="Calibri"/>
                <a:sym typeface="Calibri"/>
              </a:rPr>
              <a:t>Utility</a:t>
            </a:r>
            <a:r>
              <a:rPr lang="en-US" sz="2200">
                <a:solidFill>
                  <a:srgbClr val="FF0066"/>
                </a:solidFill>
                <a:latin typeface="Calibri"/>
                <a:ea typeface="Calibri"/>
                <a:cs typeface="Calibri"/>
                <a:sym typeface="Calibri"/>
              </a:rPr>
              <a:t>: A blockchain network can track orders, payments, accounts, production and so on.</a:t>
            </a:r>
            <a:endParaRPr sz="2200">
              <a:solidFill>
                <a:srgbClr val="FF0066"/>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273" name="Shape 273"/>
        <p:cNvGrpSpPr/>
        <p:nvPr/>
      </p:nvGrpSpPr>
      <p:grpSpPr>
        <a:xfrm>
          <a:off x="0" y="0"/>
          <a:ext cx="0" cy="0"/>
          <a:chOff x="0" y="0"/>
          <a:chExt cx="0" cy="0"/>
        </a:xfrm>
      </p:grpSpPr>
      <p:sp>
        <p:nvSpPr>
          <p:cNvPr id="274" name="Google Shape;274;gf2073109a2_0_151"/>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275" name="Google Shape;275;gf2073109a2_0_151"/>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276" name="Google Shape;276;gf2073109a2_0_151"/>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277" name="Google Shape;277;gf2073109a2_0_151"/>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278" name="Google Shape;278;gf2073109a2_0_151"/>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279" name="Google Shape;279;gf2073109a2_0_151"/>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280" name="Google Shape;280;gf2073109a2_0_151"/>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Blockchain - How it works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81" name="Google Shape;281;gf2073109a2_0_151"/>
          <p:cNvSpPr txBox="1"/>
          <p:nvPr/>
        </p:nvSpPr>
        <p:spPr>
          <a:xfrm>
            <a:off x="491612" y="1326382"/>
            <a:ext cx="11248200" cy="2801400"/>
          </a:xfrm>
          <a:prstGeom prst="rect">
            <a:avLst/>
          </a:prstGeom>
          <a:noFill/>
          <a:ln>
            <a:noFill/>
          </a:ln>
        </p:spPr>
        <p:txBody>
          <a:bodyPr anchorCtr="0" anchor="t" bIns="45700" lIns="91425" spcFirstLastPara="1" rIns="91425" wrap="square" tIns="45700">
            <a:spAutoFit/>
          </a:bodyPr>
          <a:lstStyle/>
          <a:p>
            <a:pPr indent="-368300" lvl="0" marL="457200" marR="0" rtl="0" algn="l">
              <a:spcBef>
                <a:spcPts val="0"/>
              </a:spcBef>
              <a:spcAft>
                <a:spcPts val="0"/>
              </a:spcAft>
              <a:buClr>
                <a:srgbClr val="FF0066"/>
              </a:buClr>
              <a:buSzPts val="2200"/>
              <a:buFont typeface="Calibri"/>
              <a:buChar char="●"/>
            </a:pPr>
            <a:r>
              <a:rPr i="1" lang="en-US" sz="2200">
                <a:solidFill>
                  <a:srgbClr val="FF0066"/>
                </a:solidFill>
                <a:latin typeface="Calibri"/>
                <a:ea typeface="Calibri"/>
                <a:cs typeface="Calibri"/>
                <a:sym typeface="Calibri"/>
              </a:rPr>
              <a:t>When a transaction occurs, it is recorded as a “block” of data</a:t>
            </a:r>
            <a:r>
              <a:rPr lang="en-US" sz="2200">
                <a:solidFill>
                  <a:srgbClr val="FF0066"/>
                </a:solidFill>
                <a:latin typeface="Calibri"/>
                <a:ea typeface="Calibri"/>
                <a:cs typeface="Calibri"/>
                <a:sym typeface="Calibri"/>
              </a:rPr>
              <a:t>: The data block can record different kind of information e.g. date and time, location, cost and even the condition - such as the temperature.</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i="1" lang="en-US" sz="2200">
                <a:solidFill>
                  <a:srgbClr val="FF0066"/>
                </a:solidFill>
                <a:latin typeface="Calibri"/>
                <a:ea typeface="Calibri"/>
                <a:cs typeface="Calibri"/>
                <a:sym typeface="Calibri"/>
              </a:rPr>
              <a:t>Blocks are connected to one another (blockchain)</a:t>
            </a:r>
            <a:r>
              <a:rPr lang="en-US" sz="2200">
                <a:solidFill>
                  <a:srgbClr val="FF0066"/>
                </a:solidFill>
                <a:latin typeface="Calibri"/>
                <a:ea typeface="Calibri"/>
                <a:cs typeface="Calibri"/>
                <a:sym typeface="Calibri"/>
              </a:rPr>
              <a:t>: The blocks form a chain of data as an asset moves, changing place or owner. All the additional blocks strengthen the verification of the previous ones. This augments the level of security of the whole blockchain, removing  the possibility of alterations by a malicious actor, and builds a ledger of transactions that can be trusted by the members of the network.</a:t>
            </a:r>
            <a:endParaRPr sz="2200">
              <a:solidFill>
                <a:srgbClr val="FF0066"/>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285" name="Shape 285"/>
        <p:cNvGrpSpPr/>
        <p:nvPr/>
      </p:nvGrpSpPr>
      <p:grpSpPr>
        <a:xfrm>
          <a:off x="0" y="0"/>
          <a:ext cx="0" cy="0"/>
          <a:chOff x="0" y="0"/>
          <a:chExt cx="0" cy="0"/>
        </a:xfrm>
      </p:grpSpPr>
      <p:sp>
        <p:nvSpPr>
          <p:cNvPr id="286" name="Google Shape;286;gf2073109a2_0_162"/>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287" name="Google Shape;287;gf2073109a2_0_162"/>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288" name="Google Shape;288;gf2073109a2_0_162"/>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289" name="Google Shape;289;gf2073109a2_0_162"/>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290" name="Google Shape;290;gf2073109a2_0_162"/>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291" name="Google Shape;291;gf2073109a2_0_162"/>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292" name="Google Shape;292;gf2073109a2_0_162"/>
          <p:cNvSpPr txBox="1"/>
          <p:nvPr/>
        </p:nvSpPr>
        <p:spPr>
          <a:xfrm>
            <a:off x="452284" y="554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Transactions in a blockchain</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293" name="Google Shape;293;gf2073109a2_0_162"/>
          <p:cNvPicPr preferRelativeResize="0"/>
          <p:nvPr/>
        </p:nvPicPr>
        <p:blipFill rotWithShape="1">
          <a:blip r:embed="rId5">
            <a:alphaModFix/>
          </a:blip>
          <a:srcRect b="16047" l="7135" r="28290" t="29827"/>
          <a:stretch/>
        </p:blipFill>
        <p:spPr>
          <a:xfrm>
            <a:off x="886650" y="917925"/>
            <a:ext cx="10520276" cy="4751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297" name="Shape 297"/>
        <p:cNvGrpSpPr/>
        <p:nvPr/>
      </p:nvGrpSpPr>
      <p:grpSpPr>
        <a:xfrm>
          <a:off x="0" y="0"/>
          <a:ext cx="0" cy="0"/>
          <a:chOff x="0" y="0"/>
          <a:chExt cx="0" cy="0"/>
        </a:xfrm>
      </p:grpSpPr>
      <p:sp>
        <p:nvSpPr>
          <p:cNvPr id="298" name="Google Shape;298;gf2073109a2_0_173"/>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299" name="Google Shape;299;gf2073109a2_0_173"/>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300" name="Google Shape;300;gf2073109a2_0_173"/>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301" name="Google Shape;301;gf2073109a2_0_173"/>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302" name="Google Shape;302;gf2073109a2_0_173"/>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303" name="Google Shape;303;gf2073109a2_0_173"/>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304" name="Google Shape;304;gf2073109a2_0_173"/>
          <p:cNvSpPr txBox="1"/>
          <p:nvPr/>
        </p:nvSpPr>
        <p:spPr>
          <a:xfrm>
            <a:off x="452284" y="1316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Blockchain/DLT diversity</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305" name="Google Shape;305;gf2073109a2_0_173"/>
          <p:cNvSpPr txBox="1"/>
          <p:nvPr/>
        </p:nvSpPr>
        <p:spPr>
          <a:xfrm>
            <a:off x="491612" y="945382"/>
            <a:ext cx="112482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The main types of blockchain segmented by permission model</a:t>
            </a:r>
            <a:endParaRPr sz="2200">
              <a:solidFill>
                <a:srgbClr val="FF0066"/>
              </a:solidFill>
              <a:latin typeface="Calibri"/>
              <a:ea typeface="Calibri"/>
              <a:cs typeface="Calibri"/>
              <a:sym typeface="Calibri"/>
            </a:endParaRPr>
          </a:p>
        </p:txBody>
      </p:sp>
      <p:pic>
        <p:nvPicPr>
          <p:cNvPr id="306" name="Google Shape;306;gf2073109a2_0_173"/>
          <p:cNvPicPr preferRelativeResize="0"/>
          <p:nvPr/>
        </p:nvPicPr>
        <p:blipFill rotWithShape="1">
          <a:blip r:embed="rId5">
            <a:alphaModFix/>
          </a:blip>
          <a:srcRect b="7605" l="12435" r="24504" t="33345"/>
          <a:stretch/>
        </p:blipFill>
        <p:spPr>
          <a:xfrm>
            <a:off x="1851009" y="1376176"/>
            <a:ext cx="8846066" cy="4462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91" name="Shape 91"/>
        <p:cNvGrpSpPr/>
        <p:nvPr/>
      </p:nvGrpSpPr>
      <p:grpSpPr>
        <a:xfrm>
          <a:off x="0" y="0"/>
          <a:ext cx="0" cy="0"/>
          <a:chOff x="0" y="0"/>
          <a:chExt cx="0" cy="0"/>
        </a:xfrm>
      </p:grpSpPr>
      <p:sp>
        <p:nvSpPr>
          <p:cNvPr id="92" name="Google Shape;92;p2"/>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93" name="Google Shape;93;p2"/>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94" name="Google Shape;94;p2"/>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95" name="Google Shape;95;p2"/>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96" name="Google Shape;96;p2"/>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97" name="Google Shape;97;p2"/>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98" name="Google Shape;98;p2"/>
          <p:cNvSpPr txBox="1"/>
          <p:nvPr/>
        </p:nvSpPr>
        <p:spPr>
          <a:xfrm>
            <a:off x="452284" y="360239"/>
            <a:ext cx="10671000" cy="2062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800">
                <a:solidFill>
                  <a:srgbClr val="FF0066"/>
                </a:solidFill>
                <a:latin typeface="Calibri"/>
                <a:ea typeface="Calibri"/>
                <a:cs typeface="Calibri"/>
                <a:sym typeface="Calibri"/>
              </a:rPr>
              <a:t>Consensus mechanisms – PoW vs. PoS. Newest consensus algorithms (DPoS, PoET, PoA, PoC, PoB, PoI, etc.) – advantages and problems solved.</a:t>
            </a:r>
            <a:endParaRPr sz="3300">
              <a:solidFill>
                <a:srgbClr val="FF0066"/>
              </a:solidFill>
              <a:latin typeface="Calibri"/>
              <a:ea typeface="Calibri"/>
              <a:cs typeface="Calibri"/>
              <a:sym typeface="Calibri"/>
            </a:endParaRPr>
          </a:p>
          <a:p>
            <a:pPr indent="0" lvl="0" marL="0" marR="0" rtl="0" algn="l">
              <a:spcBef>
                <a:spcPts val="0"/>
              </a:spcBef>
              <a:spcAft>
                <a:spcPts val="0"/>
              </a:spcAft>
              <a:buNone/>
            </a:pPr>
            <a:r>
              <a:t/>
            </a:r>
            <a:endParaRPr>
              <a:solidFill>
                <a:schemeClr val="dk1"/>
              </a:solidFill>
              <a:latin typeface="Calibri"/>
              <a:ea typeface="Calibri"/>
              <a:cs typeface="Calibri"/>
              <a:sym typeface="Calibri"/>
            </a:endParaRPr>
          </a:p>
        </p:txBody>
      </p:sp>
      <p:sp>
        <p:nvSpPr>
          <p:cNvPr id="99" name="Google Shape;99;p2"/>
          <p:cNvSpPr txBox="1"/>
          <p:nvPr/>
        </p:nvSpPr>
        <p:spPr>
          <a:xfrm>
            <a:off x="491612" y="2992507"/>
            <a:ext cx="11248200" cy="1108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200">
                <a:solidFill>
                  <a:srgbClr val="FF0066"/>
                </a:solidFill>
                <a:latin typeface="Calibri"/>
                <a:ea typeface="Calibri"/>
                <a:cs typeface="Calibri"/>
                <a:sym typeface="Calibri"/>
              </a:rPr>
              <a:t>Definition of Consensus mechanisms:</a:t>
            </a:r>
            <a:endParaRPr sz="2200">
              <a:solidFill>
                <a:srgbClr val="FF0066"/>
              </a:solidFill>
              <a:latin typeface="Calibri"/>
              <a:ea typeface="Calibri"/>
              <a:cs typeface="Calibri"/>
              <a:sym typeface="Calibri"/>
            </a:endParaRPr>
          </a:p>
          <a:p>
            <a:pPr indent="0" lvl="0" marL="0" marR="0" rtl="0" algn="just">
              <a:spcBef>
                <a:spcPts val="0"/>
              </a:spcBef>
              <a:spcAft>
                <a:spcPts val="0"/>
              </a:spcAft>
              <a:buNone/>
            </a:pPr>
            <a:r>
              <a:rPr lang="en-US" sz="2200">
                <a:solidFill>
                  <a:srgbClr val="FF0066"/>
                </a:solidFill>
                <a:latin typeface="Calibri"/>
                <a:ea typeface="Calibri"/>
                <a:cs typeface="Calibri"/>
                <a:sym typeface="Calibri"/>
              </a:rPr>
              <a:t>A method of authenticating and validating a value or transaction on a Blockchain without the need to rely on a central authority.</a:t>
            </a:r>
            <a:endParaRPr sz="2200">
              <a:solidFill>
                <a:srgbClr val="FF0066"/>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310" name="Shape 310"/>
        <p:cNvGrpSpPr/>
        <p:nvPr/>
      </p:nvGrpSpPr>
      <p:grpSpPr>
        <a:xfrm>
          <a:off x="0" y="0"/>
          <a:ext cx="0" cy="0"/>
          <a:chOff x="0" y="0"/>
          <a:chExt cx="0" cy="0"/>
        </a:xfrm>
      </p:grpSpPr>
      <p:sp>
        <p:nvSpPr>
          <p:cNvPr id="311" name="Google Shape;311;gf2073109a2_0_184"/>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312" name="Google Shape;312;gf2073109a2_0_184"/>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313" name="Google Shape;313;gf2073109a2_0_184"/>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314" name="Google Shape;314;gf2073109a2_0_184"/>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315" name="Google Shape;315;gf2073109a2_0_184"/>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316" name="Google Shape;316;gf2073109a2_0_184"/>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317" name="Google Shape;317;gf2073109a2_0_184"/>
          <p:cNvSpPr txBox="1"/>
          <p:nvPr/>
        </p:nvSpPr>
        <p:spPr>
          <a:xfrm>
            <a:off x="452284" y="554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Permissionless VS Permissioned Blockchain</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318" name="Google Shape;318;gf2073109a2_0_184"/>
          <p:cNvPicPr preferRelativeResize="0"/>
          <p:nvPr/>
        </p:nvPicPr>
        <p:blipFill rotWithShape="1">
          <a:blip r:embed="rId5">
            <a:alphaModFix/>
          </a:blip>
          <a:srcRect b="0" l="21659" r="37317" t="26664"/>
          <a:stretch/>
        </p:blipFill>
        <p:spPr>
          <a:xfrm>
            <a:off x="3416500" y="734150"/>
            <a:ext cx="5258625" cy="50101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322" name="Shape 322"/>
        <p:cNvGrpSpPr/>
        <p:nvPr/>
      </p:nvGrpSpPr>
      <p:grpSpPr>
        <a:xfrm>
          <a:off x="0" y="0"/>
          <a:ext cx="0" cy="0"/>
          <a:chOff x="0" y="0"/>
          <a:chExt cx="0" cy="0"/>
        </a:xfrm>
      </p:grpSpPr>
      <p:sp>
        <p:nvSpPr>
          <p:cNvPr id="323" name="Google Shape;323;gf2073109a2_0_195"/>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324" name="Google Shape;324;gf2073109a2_0_195"/>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325" name="Google Shape;325;gf2073109a2_0_195"/>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326" name="Google Shape;326;gf2073109a2_0_195"/>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327" name="Google Shape;327;gf2073109a2_0_195"/>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328" name="Google Shape;328;gf2073109a2_0_195"/>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329" name="Google Shape;329;gf2073109a2_0_195"/>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Public permissionless blockchains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330" name="Google Shape;330;gf2073109a2_0_195"/>
          <p:cNvSpPr txBox="1"/>
          <p:nvPr/>
        </p:nvSpPr>
        <p:spPr>
          <a:xfrm>
            <a:off x="491612" y="1326382"/>
            <a:ext cx="11248200" cy="38172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Anyone in the network can validate transactions or mine new coins</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Anyone can maintain a copy of the entire blockchain</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Transactions are publicly verifiable</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There is no need for credentials to join the network, hence the participants are not known</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There is no owner</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Drawbacks: </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substantial computational power required</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low transaction speed (since these distributed network participants need to reach consensus to update the state of the chain). </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The most well known examples of open, public, and permissionless blockchains include: Bitcoin (2009), Litecoin (2011), Monero (2014), and Ethereum (2015).</a:t>
            </a:r>
            <a:endParaRPr sz="2200">
              <a:solidFill>
                <a:srgbClr val="FF0066"/>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334" name="Shape 334"/>
        <p:cNvGrpSpPr/>
        <p:nvPr/>
      </p:nvGrpSpPr>
      <p:grpSpPr>
        <a:xfrm>
          <a:off x="0" y="0"/>
          <a:ext cx="0" cy="0"/>
          <a:chOff x="0" y="0"/>
          <a:chExt cx="0" cy="0"/>
        </a:xfrm>
      </p:grpSpPr>
      <p:sp>
        <p:nvSpPr>
          <p:cNvPr id="335" name="Google Shape;335;gf2073109a2_0_206"/>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336" name="Google Shape;336;gf2073109a2_0_206"/>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337" name="Google Shape;337;gf2073109a2_0_206"/>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338" name="Google Shape;338;gf2073109a2_0_206"/>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339" name="Google Shape;339;gf2073109a2_0_206"/>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340" name="Google Shape;340;gf2073109a2_0_206"/>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341" name="Google Shape;341;gf2073109a2_0_206"/>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Public and Private permissioned blockchains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342" name="Google Shape;342;gf2073109a2_0_206"/>
          <p:cNvSpPr txBox="1"/>
          <p:nvPr/>
        </p:nvSpPr>
        <p:spPr>
          <a:xfrm>
            <a:off x="491612" y="1326382"/>
            <a:ext cx="11248200" cy="28014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Not everyone can join the network, participants must be permitted to enter it.</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Permissioned blockchain are quite fast since they can choose their own consensus method.</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Participants know each others and their role is defined</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Disadvantages permissioned blockchains:</a:t>
            </a:r>
            <a:endParaRPr sz="2200">
              <a:solidFill>
                <a:srgbClr val="FF0066"/>
              </a:solidFill>
              <a:latin typeface="Calibri"/>
              <a:ea typeface="Calibri"/>
              <a:cs typeface="Calibri"/>
              <a:sym typeface="Calibri"/>
            </a:endParaRPr>
          </a:p>
          <a:p>
            <a:pPr indent="-368300" lvl="1" marL="91440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Not fully decentralized.</a:t>
            </a:r>
            <a:endParaRPr sz="2200">
              <a:solidFill>
                <a:srgbClr val="FF0066"/>
              </a:solidFill>
              <a:latin typeface="Calibri"/>
              <a:ea typeface="Calibri"/>
              <a:cs typeface="Calibri"/>
              <a:sym typeface="Calibri"/>
            </a:endParaRPr>
          </a:p>
          <a:p>
            <a:pPr indent="-368300" lvl="1" marL="91440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Less transparent</a:t>
            </a:r>
            <a:endParaRPr sz="2200">
              <a:solidFill>
                <a:srgbClr val="FF0066"/>
              </a:solidFill>
              <a:latin typeface="Calibri"/>
              <a:ea typeface="Calibri"/>
              <a:cs typeface="Calibri"/>
              <a:sym typeface="Calibri"/>
            </a:endParaRPr>
          </a:p>
          <a:p>
            <a:pPr indent="-368300" lvl="1" marL="91440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Less anonymous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346" name="Shape 346"/>
        <p:cNvGrpSpPr/>
        <p:nvPr/>
      </p:nvGrpSpPr>
      <p:grpSpPr>
        <a:xfrm>
          <a:off x="0" y="0"/>
          <a:ext cx="0" cy="0"/>
          <a:chOff x="0" y="0"/>
          <a:chExt cx="0" cy="0"/>
        </a:xfrm>
      </p:grpSpPr>
      <p:sp>
        <p:nvSpPr>
          <p:cNvPr id="347" name="Google Shape;347;gf2073109a2_0_217"/>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348" name="Google Shape;348;gf2073109a2_0_217"/>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349" name="Google Shape;349;gf2073109a2_0_217"/>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350" name="Google Shape;350;gf2073109a2_0_217"/>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351" name="Google Shape;351;gf2073109a2_0_217"/>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352" name="Google Shape;352;gf2073109a2_0_217"/>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353" name="Google Shape;353;gf2073109a2_0_217"/>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Consortium blockchains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354" name="Google Shape;354;gf2073109a2_0_217"/>
          <p:cNvSpPr txBox="1"/>
          <p:nvPr/>
        </p:nvSpPr>
        <p:spPr>
          <a:xfrm>
            <a:off x="491612" y="1720307"/>
            <a:ext cx="11248200" cy="21240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Consortium blockchains are used by organizations or businesses (e.g. banks and government organizations)  willing to process private transactions within a permissioned group of known participants. It is a semi-decentralized network in which multiple entities operate.</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The blockchain is maintained by multiple organizations, which determine who may submit transactions or access the data.</a:t>
            </a:r>
            <a:endParaRPr sz="2200">
              <a:solidFill>
                <a:srgbClr val="FF0066"/>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358" name="Shape 358"/>
        <p:cNvGrpSpPr/>
        <p:nvPr/>
      </p:nvGrpSpPr>
      <p:grpSpPr>
        <a:xfrm>
          <a:off x="0" y="0"/>
          <a:ext cx="0" cy="0"/>
          <a:chOff x="0" y="0"/>
          <a:chExt cx="0" cy="0"/>
        </a:xfrm>
      </p:grpSpPr>
      <p:sp>
        <p:nvSpPr>
          <p:cNvPr id="359" name="Google Shape;359;gf2073109a2_0_228"/>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360" name="Google Shape;360;gf2073109a2_0_228"/>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361" name="Google Shape;361;gf2073109a2_0_228"/>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362" name="Google Shape;362;gf2073109a2_0_228"/>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363" name="Google Shape;363;gf2073109a2_0_228"/>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364" name="Google Shape;364;gf2073109a2_0_228"/>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365" name="Google Shape;365;gf2073109a2_0_228"/>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Hybrid Blockchains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366" name="Google Shape;366;gf2073109a2_0_228"/>
          <p:cNvSpPr txBox="1"/>
          <p:nvPr/>
        </p:nvSpPr>
        <p:spPr>
          <a:xfrm>
            <a:off x="491612" y="1326382"/>
            <a:ext cx="112482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Hybrid blockchains are a mix of public and private blockchains, since they combine the privacy benefits of a permissioned and private blockchain with the security and transparency benefits of a public blockchain. The result is a high level of flexibility in the process of choosing which data to make public and what data to keep private.</a:t>
            </a:r>
            <a:endParaRPr sz="2200">
              <a:solidFill>
                <a:srgbClr val="FF0066"/>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370" name="Shape 370"/>
        <p:cNvGrpSpPr/>
        <p:nvPr/>
      </p:nvGrpSpPr>
      <p:grpSpPr>
        <a:xfrm>
          <a:off x="0" y="0"/>
          <a:ext cx="0" cy="0"/>
          <a:chOff x="0" y="0"/>
          <a:chExt cx="0" cy="0"/>
        </a:xfrm>
      </p:grpSpPr>
      <p:sp>
        <p:nvSpPr>
          <p:cNvPr id="371" name="Google Shape;371;gf2073109a2_0_239"/>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372" name="Google Shape;372;gf2073109a2_0_239"/>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373" name="Google Shape;373;gf2073109a2_0_239"/>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374" name="Google Shape;374;gf2073109a2_0_239"/>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375" name="Google Shape;375;gf2073109a2_0_239"/>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376" name="Google Shape;376;gf2073109a2_0_239"/>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377" name="Google Shape;377;gf2073109a2_0_239"/>
          <p:cNvSpPr txBox="1"/>
          <p:nvPr/>
        </p:nvSpPr>
        <p:spPr>
          <a:xfrm>
            <a:off x="452284" y="360239"/>
            <a:ext cx="10671000" cy="1077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FF0066"/>
                </a:solidFill>
                <a:latin typeface="Calibri"/>
                <a:ea typeface="Calibri"/>
                <a:cs typeface="Calibri"/>
                <a:sym typeface="Calibri"/>
              </a:rPr>
              <a:t>Overview of the most notable emerging blockchain ecosystems and DLT enterprises in terms of market cap and technological advancement.</a:t>
            </a:r>
            <a:endParaRPr sz="28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378" name="Google Shape;378;gf2073109a2_0_239"/>
          <p:cNvSpPr txBox="1"/>
          <p:nvPr/>
        </p:nvSpPr>
        <p:spPr>
          <a:xfrm>
            <a:off x="491612" y="1845657"/>
            <a:ext cx="11248200" cy="28014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There are over 800 blockchains (estimated on May 2019), but the number is growing rapidly.</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List of notable blockchains other than Bitcoin and Ethereum:</a:t>
            </a:r>
            <a:endParaRPr sz="2200">
              <a:solidFill>
                <a:srgbClr val="FF0066"/>
              </a:solidFill>
              <a:latin typeface="Calibri"/>
              <a:ea typeface="Calibri"/>
              <a:cs typeface="Calibri"/>
              <a:sym typeface="Calibri"/>
            </a:endParaRPr>
          </a:p>
          <a:p>
            <a:pPr indent="-368300" lvl="1" marL="91440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Cardano</a:t>
            </a:r>
            <a:endParaRPr sz="2200">
              <a:solidFill>
                <a:srgbClr val="FF0066"/>
              </a:solidFill>
              <a:latin typeface="Calibri"/>
              <a:ea typeface="Calibri"/>
              <a:cs typeface="Calibri"/>
              <a:sym typeface="Calibri"/>
            </a:endParaRPr>
          </a:p>
          <a:p>
            <a:pPr indent="-368300" lvl="1" marL="91440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Ripple</a:t>
            </a:r>
            <a:endParaRPr sz="2200">
              <a:solidFill>
                <a:srgbClr val="FF0066"/>
              </a:solidFill>
              <a:latin typeface="Calibri"/>
              <a:ea typeface="Calibri"/>
              <a:cs typeface="Calibri"/>
              <a:sym typeface="Calibri"/>
            </a:endParaRPr>
          </a:p>
          <a:p>
            <a:pPr indent="-368300" lvl="1" marL="91440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Polkadot</a:t>
            </a:r>
            <a:endParaRPr sz="2200">
              <a:solidFill>
                <a:srgbClr val="FF0066"/>
              </a:solidFill>
              <a:latin typeface="Calibri"/>
              <a:ea typeface="Calibri"/>
              <a:cs typeface="Calibri"/>
              <a:sym typeface="Calibri"/>
            </a:endParaRPr>
          </a:p>
          <a:p>
            <a:pPr indent="-368300" lvl="1" marL="91440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Litecoin</a:t>
            </a:r>
            <a:endParaRPr sz="2200">
              <a:solidFill>
                <a:srgbClr val="FF0066"/>
              </a:solidFill>
              <a:latin typeface="Calibri"/>
              <a:ea typeface="Calibri"/>
              <a:cs typeface="Calibri"/>
              <a:sym typeface="Calibri"/>
            </a:endParaRPr>
          </a:p>
          <a:p>
            <a:pPr indent="-368300" lvl="1" marL="91440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Solana</a:t>
            </a:r>
            <a:endParaRPr sz="2200">
              <a:solidFill>
                <a:srgbClr val="FF0066"/>
              </a:solidFill>
              <a:latin typeface="Calibri"/>
              <a:ea typeface="Calibri"/>
              <a:cs typeface="Calibri"/>
              <a:sym typeface="Calibri"/>
            </a:endParaRPr>
          </a:p>
          <a:p>
            <a:pPr indent="-368300" lvl="1" marL="91440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Monero</a:t>
            </a:r>
            <a:endParaRPr sz="2200">
              <a:solidFill>
                <a:srgbClr val="FF0066"/>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382" name="Shape 382"/>
        <p:cNvGrpSpPr/>
        <p:nvPr/>
      </p:nvGrpSpPr>
      <p:grpSpPr>
        <a:xfrm>
          <a:off x="0" y="0"/>
          <a:ext cx="0" cy="0"/>
          <a:chOff x="0" y="0"/>
          <a:chExt cx="0" cy="0"/>
        </a:xfrm>
      </p:grpSpPr>
      <p:sp>
        <p:nvSpPr>
          <p:cNvPr id="383" name="Google Shape;383;gf2073109a2_0_250"/>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384" name="Google Shape;384;gf2073109a2_0_250"/>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385" name="Google Shape;385;gf2073109a2_0_250"/>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386" name="Google Shape;386;gf2073109a2_0_250"/>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387" name="Google Shape;387;gf2073109a2_0_250"/>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388" name="Google Shape;388;gf2073109a2_0_250"/>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389" name="Google Shape;389;gf2073109a2_0_250"/>
          <p:cNvSpPr txBox="1"/>
          <p:nvPr/>
        </p:nvSpPr>
        <p:spPr>
          <a:xfrm>
            <a:off x="452284" y="55439"/>
            <a:ext cx="10671000" cy="1585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900">
                <a:solidFill>
                  <a:srgbClr val="FF0066"/>
                </a:solidFill>
                <a:latin typeface="Calibri"/>
                <a:ea typeface="Calibri"/>
                <a:cs typeface="Calibri"/>
                <a:sym typeface="Calibri"/>
              </a:rPr>
              <a:t>Distribution of the biggest cryptocurrencies from 2015 to 2020, based on market capitalization</a:t>
            </a:r>
            <a:endParaRPr sz="39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1900">
              <a:solidFill>
                <a:schemeClr val="dk1"/>
              </a:solidFill>
              <a:latin typeface="Calibri"/>
              <a:ea typeface="Calibri"/>
              <a:cs typeface="Calibri"/>
              <a:sym typeface="Calibri"/>
            </a:endParaRPr>
          </a:p>
        </p:txBody>
      </p:sp>
      <p:pic>
        <p:nvPicPr>
          <p:cNvPr id="390" name="Google Shape;390;gf2073109a2_0_250"/>
          <p:cNvPicPr preferRelativeResize="0"/>
          <p:nvPr/>
        </p:nvPicPr>
        <p:blipFill rotWithShape="1">
          <a:blip r:embed="rId5">
            <a:alphaModFix/>
          </a:blip>
          <a:srcRect b="11827" l="7426" r="40123" t="26314"/>
          <a:stretch/>
        </p:blipFill>
        <p:spPr>
          <a:xfrm>
            <a:off x="2366650" y="1253426"/>
            <a:ext cx="7080524" cy="44506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394" name="Shape 394"/>
        <p:cNvGrpSpPr/>
        <p:nvPr/>
      </p:nvGrpSpPr>
      <p:grpSpPr>
        <a:xfrm>
          <a:off x="0" y="0"/>
          <a:ext cx="0" cy="0"/>
          <a:chOff x="0" y="0"/>
          <a:chExt cx="0" cy="0"/>
        </a:xfrm>
      </p:grpSpPr>
      <p:sp>
        <p:nvSpPr>
          <p:cNvPr id="395" name="Google Shape;395;gf2073109a2_0_261"/>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396" name="Google Shape;396;gf2073109a2_0_261"/>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397" name="Google Shape;397;gf2073109a2_0_261"/>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398" name="Google Shape;398;gf2073109a2_0_261"/>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399" name="Google Shape;399;gf2073109a2_0_261"/>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400" name="Google Shape;400;gf2073109a2_0_261"/>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401" name="Google Shape;401;gf2073109a2_0_261"/>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Bitcoin</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02" name="Google Shape;402;gf2073109a2_0_261"/>
          <p:cNvSpPr txBox="1"/>
          <p:nvPr/>
        </p:nvSpPr>
        <p:spPr>
          <a:xfrm>
            <a:off x="491612" y="1326382"/>
            <a:ext cx="11248200" cy="381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Market capitalization: total number of Bitcoins in circulation multiplied by the Bitcoin price.</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Trend: In March 2021, the Bitcoin market cap reached a peak, growing by over 600 billion U.S. dollars compared to July-September 2020. The trend didn’t stop, and It reached more than 1,000 billion U.S dollars in May 2021.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Bitcoin features:</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Immutable: blockchain history can’t be erased or rewritten;</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Permissionless: no need for credentials, IDs or authorization to join the network;</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Borderless: the network operates across geographical boundaries;</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Censorship resistant: no one has the power to block the transfer of funds (as long as it is valid according to consensus rules);</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Neutral: anyone, anywhere at any time can send/receive Bitcoins.</a:t>
            </a:r>
            <a:endParaRPr sz="2200">
              <a:solidFill>
                <a:srgbClr val="FF0066"/>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406" name="Shape 406"/>
        <p:cNvGrpSpPr/>
        <p:nvPr/>
      </p:nvGrpSpPr>
      <p:grpSpPr>
        <a:xfrm>
          <a:off x="0" y="0"/>
          <a:ext cx="0" cy="0"/>
          <a:chOff x="0" y="0"/>
          <a:chExt cx="0" cy="0"/>
        </a:xfrm>
      </p:grpSpPr>
      <p:sp>
        <p:nvSpPr>
          <p:cNvPr id="407" name="Google Shape;407;gf2073109a2_0_272"/>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408" name="Google Shape;408;gf2073109a2_0_272"/>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409" name="Google Shape;409;gf2073109a2_0_272"/>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410" name="Google Shape;410;gf2073109a2_0_272"/>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411" name="Google Shape;411;gf2073109a2_0_272"/>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412" name="Google Shape;412;gf2073109a2_0_272"/>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413" name="Google Shape;413;gf2073109a2_0_272"/>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Ethereum</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14" name="Google Shape;414;gf2073109a2_0_272"/>
          <p:cNvSpPr txBox="1"/>
          <p:nvPr/>
        </p:nvSpPr>
        <p:spPr>
          <a:xfrm>
            <a:off x="491612" y="1326382"/>
            <a:ext cx="11248200" cy="3478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Ethereum is an open, public and permissionless platform, like Bitcoin, launched in 2015.</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At the time, it was described as “a revolutionary new platform” for decentralized applications, supporting anything from voting, to financial exchanges, to smart property.</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Ethereum features:</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Standardized foundation platform (i.e. the enhanced programming abstractions, protocol and network)</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Object-oriented programming language, called Solidity, to facilitate the creation of distributed/decentralized applications and “smart contracts” by anyone. </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It has its own native currency / asset called Ether.</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418" name="Shape 418"/>
        <p:cNvGrpSpPr/>
        <p:nvPr/>
      </p:nvGrpSpPr>
      <p:grpSpPr>
        <a:xfrm>
          <a:off x="0" y="0"/>
          <a:ext cx="0" cy="0"/>
          <a:chOff x="0" y="0"/>
          <a:chExt cx="0" cy="0"/>
        </a:xfrm>
      </p:grpSpPr>
      <p:sp>
        <p:nvSpPr>
          <p:cNvPr id="419" name="Google Shape;419;gf2073109a2_0_283"/>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420" name="Google Shape;420;gf2073109a2_0_283"/>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421" name="Google Shape;421;gf2073109a2_0_283"/>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422" name="Google Shape;422;gf2073109a2_0_283"/>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423" name="Google Shape;423;gf2073109a2_0_283"/>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424" name="Google Shape;424;gf2073109a2_0_283"/>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425" name="Google Shape;425;gf2073109a2_0_283"/>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Ethereum</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26" name="Google Shape;426;gf2073109a2_0_283"/>
          <p:cNvSpPr txBox="1"/>
          <p:nvPr/>
        </p:nvSpPr>
        <p:spPr>
          <a:xfrm>
            <a:off x="491612" y="1783582"/>
            <a:ext cx="11248200" cy="314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Market cap history: October of 2020: around $40 billion. February of 2021: over $200 billion.</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Ethereum nodes must validate and process more information rather than just payments.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Ethereum block time is presently roughly 13 seconds but can vary.</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Ethereum block size is based on the smart contracts’ complexity. Smart contracts are computer codes stored on a blockchain and accessible by multiple parties, generally used to hard code agreements between parties involving value and other types of asset transfer.</a:t>
            </a:r>
            <a:endParaRPr sz="2200">
              <a:solidFill>
                <a:srgbClr val="FF0066"/>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103" name="Shape 103"/>
        <p:cNvGrpSpPr/>
        <p:nvPr/>
      </p:nvGrpSpPr>
      <p:grpSpPr>
        <a:xfrm>
          <a:off x="0" y="0"/>
          <a:ext cx="0" cy="0"/>
          <a:chOff x="0" y="0"/>
          <a:chExt cx="0" cy="0"/>
        </a:xfrm>
      </p:grpSpPr>
      <p:sp>
        <p:nvSpPr>
          <p:cNvPr id="104" name="Google Shape;104;p3"/>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105" name="Google Shape;105;p3"/>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106" name="Google Shape;106;p3"/>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107" name="Google Shape;107;p3"/>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108" name="Google Shape;108;p3"/>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109" name="Google Shape;109;p3"/>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110" name="Google Shape;110;p3"/>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Consensus mechanisms: Role</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1" name="Google Shape;111;p3"/>
          <p:cNvSpPr txBox="1"/>
          <p:nvPr/>
        </p:nvSpPr>
        <p:spPr>
          <a:xfrm>
            <a:off x="491612" y="1631182"/>
            <a:ext cx="11248200" cy="3478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In a centralized system, a central administrator maintains and updates the database.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Public blockchains that operate as decentralized, with no need for a single authority thanks to self-regulating systems. They involve contributions from hundreds of thousands of participants who work on verification and authentication of transactions occurring on the blockchain, and on the block mining activities.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These publicly shared ledgers need an efficient, real-time, reliable and secure mechanism to ensure that all the transactions occurring on the network are genuine and all participants agree on a consensus on the status of the ledger. This task is performed by the consensus mechanism, which is a set of rules that decides on the contributions by the various participants of the blockchain.</a:t>
            </a:r>
            <a:endParaRPr sz="2200">
              <a:solidFill>
                <a:srgbClr val="FF0066"/>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430" name="Shape 430"/>
        <p:cNvGrpSpPr/>
        <p:nvPr/>
      </p:nvGrpSpPr>
      <p:grpSpPr>
        <a:xfrm>
          <a:off x="0" y="0"/>
          <a:ext cx="0" cy="0"/>
          <a:chOff x="0" y="0"/>
          <a:chExt cx="0" cy="0"/>
        </a:xfrm>
      </p:grpSpPr>
      <p:sp>
        <p:nvSpPr>
          <p:cNvPr id="431" name="Google Shape;431;gf2073109a2_0_294"/>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432" name="Google Shape;432;gf2073109a2_0_294"/>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433" name="Google Shape;433;gf2073109a2_0_294"/>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434" name="Google Shape;434;gf2073109a2_0_294"/>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435" name="Google Shape;435;gf2073109a2_0_294"/>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436" name="Google Shape;436;gf2073109a2_0_294"/>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437" name="Google Shape;437;gf2073109a2_0_294"/>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Cardano</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38" name="Google Shape;438;gf2073109a2_0_294"/>
          <p:cNvSpPr txBox="1"/>
          <p:nvPr/>
        </p:nvSpPr>
        <p:spPr>
          <a:xfrm>
            <a:off x="491612" y="1326382"/>
            <a:ext cx="11248200" cy="314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Cardano current market price is $1.47459188 with a marketcap of $47.11B.</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Cardano is a decentralized third-generation proof-of-stake blockchain platform, whose distinctiveness relies on peer-reviewed scientific research as building blocks for updates to its platform.</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Cardano shares some similarities with Ethereum. They both have similar applications, e.g. smart contracts, and try to build a connected and decentralized system.</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Cardano’s main applications are in identity management and traceability, so it can be used, for example, to eliminate counterfeit goods in the market.</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Ouroboros is the algorithm used to mine blocks with a proof-of-stake (PoS) protocol.</a:t>
            </a:r>
            <a:endParaRPr sz="2200">
              <a:solidFill>
                <a:srgbClr val="FF0066"/>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442" name="Shape 442"/>
        <p:cNvGrpSpPr/>
        <p:nvPr/>
      </p:nvGrpSpPr>
      <p:grpSpPr>
        <a:xfrm>
          <a:off x="0" y="0"/>
          <a:ext cx="0" cy="0"/>
          <a:chOff x="0" y="0"/>
          <a:chExt cx="0" cy="0"/>
        </a:xfrm>
      </p:grpSpPr>
      <p:sp>
        <p:nvSpPr>
          <p:cNvPr id="443" name="Google Shape;443;gf2073109a2_0_305"/>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444" name="Google Shape;444;gf2073109a2_0_305"/>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445" name="Google Shape;445;gf2073109a2_0_305"/>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446" name="Google Shape;446;gf2073109a2_0_305"/>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447" name="Google Shape;447;gf2073109a2_0_305"/>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448" name="Google Shape;448;gf2073109a2_0_305"/>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449" name="Google Shape;449;gf2073109a2_0_305"/>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Polkadot</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0" name="Google Shape;450;gf2073109a2_0_305"/>
          <p:cNvSpPr txBox="1"/>
          <p:nvPr/>
        </p:nvSpPr>
        <p:spPr>
          <a:xfrm>
            <a:off x="491612" y="1783582"/>
            <a:ext cx="11248200" cy="178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Polkadot current market price is $19.89 with a market cap of $19.81B.</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Polkadot is a next-generation platform that aims at connecting multiple specialized blockchains into one universal network. Through it, other blockchains can communicate with each other without losing their unique features.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Polkadot guarantees pooled security and trust-free interchain transactability.</a:t>
            </a:r>
            <a:endParaRPr sz="2200">
              <a:solidFill>
                <a:srgbClr val="FF0066"/>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454" name="Shape 454"/>
        <p:cNvGrpSpPr/>
        <p:nvPr/>
      </p:nvGrpSpPr>
      <p:grpSpPr>
        <a:xfrm>
          <a:off x="0" y="0"/>
          <a:ext cx="0" cy="0"/>
          <a:chOff x="0" y="0"/>
          <a:chExt cx="0" cy="0"/>
        </a:xfrm>
      </p:grpSpPr>
      <p:sp>
        <p:nvSpPr>
          <p:cNvPr id="455" name="Google Shape;455;gf2073109a2_0_316"/>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456" name="Google Shape;456;gf2073109a2_0_316"/>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457" name="Google Shape;457;gf2073109a2_0_316"/>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458" name="Google Shape;458;gf2073109a2_0_316"/>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459" name="Google Shape;459;gf2073109a2_0_316"/>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460" name="Google Shape;460;gf2073109a2_0_316"/>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461" name="Google Shape;461;gf2073109a2_0_316"/>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Ripple</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62" name="Google Shape;462;gf2073109a2_0_316"/>
          <p:cNvSpPr txBox="1"/>
          <p:nvPr/>
        </p:nvSpPr>
        <p:spPr>
          <a:xfrm>
            <a:off x="491612" y="1783582"/>
            <a:ext cx="11248200" cy="178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Ripple was released by Ripple Labs Inc in 2012, focusing on intra-bank applications.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XRP, the native token, had a total market capitalization of $11.6 billion as of 11 Oct 2020.</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Ripple uses a HashTree, not a blockchain, and consensus is determined by a selected number of participants known as the 'Unique Node List'. Only votes from these nodes are used to validate transactions.</a:t>
            </a:r>
            <a:endParaRPr sz="2200">
              <a:solidFill>
                <a:srgbClr val="FF0066"/>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466" name="Shape 466"/>
        <p:cNvGrpSpPr/>
        <p:nvPr/>
      </p:nvGrpSpPr>
      <p:grpSpPr>
        <a:xfrm>
          <a:off x="0" y="0"/>
          <a:ext cx="0" cy="0"/>
          <a:chOff x="0" y="0"/>
          <a:chExt cx="0" cy="0"/>
        </a:xfrm>
      </p:grpSpPr>
      <p:sp>
        <p:nvSpPr>
          <p:cNvPr id="467" name="Google Shape;467;gf2073109a2_0_327"/>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468" name="Google Shape;468;gf2073109a2_0_327"/>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469" name="Google Shape;469;gf2073109a2_0_327"/>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470" name="Google Shape;470;gf2073109a2_0_327"/>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471" name="Google Shape;471;gf2073109a2_0_327"/>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472" name="Google Shape;472;gf2073109a2_0_327"/>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473" name="Google Shape;473;gf2073109a2_0_327"/>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Litecoin</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74" name="Google Shape;474;gf2073109a2_0_327"/>
          <p:cNvSpPr txBox="1"/>
          <p:nvPr/>
        </p:nvSpPr>
        <p:spPr>
          <a:xfrm>
            <a:off x="491612" y="1707382"/>
            <a:ext cx="11248200" cy="212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In 2011 Litecoin was an early Bitcoin spinoff or altcoin; Litecoin and Bitcoin are nearly identical, but Litecoin can process blocks, and hence confirm transactions, much faster, although generally these transactions are smaller in size.</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Litecoin was designed for cheap transactions (for everyday use); while Bitcoin is thought for long-term purposes.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Market cap: over 10 billion U.S. dollars in early 2020.</a:t>
            </a:r>
            <a:endParaRPr sz="2200">
              <a:solidFill>
                <a:srgbClr val="FF0066"/>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478" name="Shape 478"/>
        <p:cNvGrpSpPr/>
        <p:nvPr/>
      </p:nvGrpSpPr>
      <p:grpSpPr>
        <a:xfrm>
          <a:off x="0" y="0"/>
          <a:ext cx="0" cy="0"/>
          <a:chOff x="0" y="0"/>
          <a:chExt cx="0" cy="0"/>
        </a:xfrm>
      </p:grpSpPr>
      <p:sp>
        <p:nvSpPr>
          <p:cNvPr id="479" name="Google Shape;479;gf2073109a2_0_338"/>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480" name="Google Shape;480;gf2073109a2_0_338"/>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481" name="Google Shape;481;gf2073109a2_0_338"/>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482" name="Google Shape;482;gf2073109a2_0_338"/>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483" name="Google Shape;483;gf2073109a2_0_338"/>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484" name="Google Shape;484;gf2073109a2_0_338"/>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485" name="Google Shape;485;gf2073109a2_0_338"/>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Monero</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86" name="Google Shape;486;gf2073109a2_0_338"/>
          <p:cNvSpPr txBox="1"/>
          <p:nvPr/>
        </p:nvSpPr>
        <p:spPr>
          <a:xfrm>
            <a:off x="491612" y="1326382"/>
            <a:ext cx="112482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Monero is a decentralized peer-to-peer cryptocurrency that offers a high level of anonymity for users within their transactions; in fact, every detail about the transactions is hidden (sender, receiver, and amount of every single transaction).</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Market capitalization: 4.25 B dollars (May 2021).</a:t>
            </a:r>
            <a:endParaRPr sz="2200">
              <a:solidFill>
                <a:srgbClr val="FF0066"/>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490" name="Shape 490"/>
        <p:cNvGrpSpPr/>
        <p:nvPr/>
      </p:nvGrpSpPr>
      <p:grpSpPr>
        <a:xfrm>
          <a:off x="0" y="0"/>
          <a:ext cx="0" cy="0"/>
          <a:chOff x="0" y="0"/>
          <a:chExt cx="0" cy="0"/>
        </a:xfrm>
      </p:grpSpPr>
      <p:sp>
        <p:nvSpPr>
          <p:cNvPr id="491" name="Google Shape;491;gf2073109a2_0_349"/>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492" name="Google Shape;492;gf2073109a2_0_349"/>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493" name="Google Shape;493;gf2073109a2_0_349"/>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494" name="Google Shape;494;gf2073109a2_0_349"/>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495" name="Google Shape;495;gf2073109a2_0_349"/>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496" name="Google Shape;496;gf2073109a2_0_349"/>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497" name="Google Shape;497;gf2073109a2_0_349"/>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Coins and tokens classification</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98" name="Google Shape;498;gf2073109a2_0_349"/>
          <p:cNvSpPr txBox="1"/>
          <p:nvPr/>
        </p:nvSpPr>
        <p:spPr>
          <a:xfrm>
            <a:off x="491612" y="1707382"/>
            <a:ext cx="11248200" cy="178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Types of cryptocurrency:</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  Coins, which include Bitcoin and altcoins (i.e. non-Bitcoin cryptocurrencies)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  Tokens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According the latest estimates (March 2021), there are over 8,700 coins / tokens, listed on popular chart sites, with an estimated total market capitalization of $1,6 trillion.</a:t>
            </a:r>
            <a:endParaRPr sz="2200">
              <a:solidFill>
                <a:srgbClr val="FF0066"/>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502" name="Shape 502"/>
        <p:cNvGrpSpPr/>
        <p:nvPr/>
      </p:nvGrpSpPr>
      <p:grpSpPr>
        <a:xfrm>
          <a:off x="0" y="0"/>
          <a:ext cx="0" cy="0"/>
          <a:chOff x="0" y="0"/>
          <a:chExt cx="0" cy="0"/>
        </a:xfrm>
      </p:grpSpPr>
      <p:sp>
        <p:nvSpPr>
          <p:cNvPr id="503" name="Google Shape;503;gf2073109a2_0_360"/>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504" name="Google Shape;504;gf2073109a2_0_360"/>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505" name="Google Shape;505;gf2073109a2_0_360"/>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506" name="Google Shape;506;gf2073109a2_0_360"/>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507" name="Google Shape;507;gf2073109a2_0_360"/>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508" name="Google Shape;508;gf2073109a2_0_360"/>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509" name="Google Shape;509;gf2073109a2_0_360"/>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Coins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510" name="Google Shape;510;gf2073109a2_0_360"/>
          <p:cNvSpPr txBox="1"/>
          <p:nvPr/>
        </p:nvSpPr>
        <p:spPr>
          <a:xfrm>
            <a:off x="491612" y="1326382"/>
            <a:ext cx="11248200" cy="2801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Cryptocurrencies (also known as crypto coins or native tokens) are the digital representation of currency in a specific blockchain, whose emission rules depend on algorithms and transfer on cryptography.</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The most renowned crypto coin is Bitcoin. Altcoins (Alternative coins to Bitcoin) can be divided in the following categories:</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Altcoins based on the Bitcoin system with a changed code (e.g. Litecoin and Dogecoin);</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Altcoins based on other blockchains (e.g. Ethereum).</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514" name="Shape 514"/>
        <p:cNvGrpSpPr/>
        <p:nvPr/>
      </p:nvGrpSpPr>
      <p:grpSpPr>
        <a:xfrm>
          <a:off x="0" y="0"/>
          <a:ext cx="0" cy="0"/>
          <a:chOff x="0" y="0"/>
          <a:chExt cx="0" cy="0"/>
        </a:xfrm>
      </p:grpSpPr>
      <p:sp>
        <p:nvSpPr>
          <p:cNvPr id="515" name="Google Shape;515;gf2073109a2_0_371"/>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516" name="Google Shape;516;gf2073109a2_0_371"/>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517" name="Google Shape;517;gf2073109a2_0_371"/>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518" name="Google Shape;518;gf2073109a2_0_371"/>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519" name="Google Shape;519;gf2073109a2_0_371"/>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520" name="Google Shape;520;gf2073109a2_0_371"/>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521" name="Google Shape;521;gf2073109a2_0_371"/>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Tokens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522" name="Google Shape;522;gf2073109a2_0_371"/>
          <p:cNvSpPr txBox="1"/>
          <p:nvPr/>
        </p:nvSpPr>
        <p:spPr>
          <a:xfrm>
            <a:off x="491612" y="1326382"/>
            <a:ext cx="11248200" cy="3478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Coins: </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have their own blockchains</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used just for payments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Tokens: </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run on other blockchains. Example: ERC20 </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used also for other purposes other than payments</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Most tokens exist to be used within specific dApps (decentralized applications). For example, Musicoin is a token that allows users to watch music video or streaming content on the Musicoin platform.</a:t>
            </a:r>
            <a:endParaRPr sz="2200">
              <a:solidFill>
                <a:srgbClr val="FF0066"/>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526" name="Shape 526"/>
        <p:cNvGrpSpPr/>
        <p:nvPr/>
      </p:nvGrpSpPr>
      <p:grpSpPr>
        <a:xfrm>
          <a:off x="0" y="0"/>
          <a:ext cx="0" cy="0"/>
          <a:chOff x="0" y="0"/>
          <a:chExt cx="0" cy="0"/>
        </a:xfrm>
      </p:grpSpPr>
      <p:sp>
        <p:nvSpPr>
          <p:cNvPr id="527" name="Google Shape;527;gf2073109a2_0_382"/>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528" name="Google Shape;528;gf2073109a2_0_382"/>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529" name="Google Shape;529;gf2073109a2_0_382"/>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530" name="Google Shape;530;gf2073109a2_0_382"/>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531" name="Google Shape;531;gf2073109a2_0_382"/>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532" name="Google Shape;532;gf2073109a2_0_382"/>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533" name="Google Shape;533;gf2073109a2_0_382"/>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Utility tokens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534" name="Google Shape;534;gf2073109a2_0_382"/>
          <p:cNvSpPr txBox="1"/>
          <p:nvPr/>
        </p:nvSpPr>
        <p:spPr>
          <a:xfrm>
            <a:off x="491612" y="1326382"/>
            <a:ext cx="11248200" cy="2801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Utility tokens are used by blockchain companies to encourage interaction between users and a company’s crypto services, in order to raise users’ interest in their products.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Examples:</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Brave Software's Basic Attention Token (BAT), digital advertising exchange ecosystem.</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Golem Network Token (GNT), decentralized market for computing power.</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FunFair Token (FUN), an online gaming and casino platform using smart contracts.</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Filecoin (FIL), a decentralized storage system.</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538" name="Shape 538"/>
        <p:cNvGrpSpPr/>
        <p:nvPr/>
      </p:nvGrpSpPr>
      <p:grpSpPr>
        <a:xfrm>
          <a:off x="0" y="0"/>
          <a:ext cx="0" cy="0"/>
          <a:chOff x="0" y="0"/>
          <a:chExt cx="0" cy="0"/>
        </a:xfrm>
      </p:grpSpPr>
      <p:sp>
        <p:nvSpPr>
          <p:cNvPr id="539" name="Google Shape;539;gf2073109a2_0_393"/>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540" name="Google Shape;540;gf2073109a2_0_393"/>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541" name="Google Shape;541;gf2073109a2_0_393"/>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542" name="Google Shape;542;gf2073109a2_0_393"/>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543" name="Google Shape;543;gf2073109a2_0_393"/>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544" name="Google Shape;544;gf2073109a2_0_393"/>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545" name="Google Shape;545;gf2073109a2_0_393"/>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Security tokens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546" name="Google Shape;546;gf2073109a2_0_393"/>
          <p:cNvSpPr txBox="1"/>
          <p:nvPr/>
        </p:nvSpPr>
        <p:spPr>
          <a:xfrm>
            <a:off x="491612" y="1326382"/>
            <a:ext cx="11248200" cy="246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Security tokens give users ownership on a part of a digital company; they are to be considered like a form of investment.</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Security Tokens introduced the concepts of ‘Tokenization’ or ‘Digitization’ or ‘Fractional Ownership’, meaning that an asset (tangible or intangible) can be divided into fungible (identical) tokens, which can be issued, tracked and transferred via the blockchain. In this way, an investor can have ‘fractional’ ownership of a specific asset. In other words, security tokens represent the crypto version of shares in a digital company.</a:t>
            </a:r>
            <a:endParaRPr sz="2200">
              <a:solidFill>
                <a:srgbClr val="FF006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115" name="Shape 115"/>
        <p:cNvGrpSpPr/>
        <p:nvPr/>
      </p:nvGrpSpPr>
      <p:grpSpPr>
        <a:xfrm>
          <a:off x="0" y="0"/>
          <a:ext cx="0" cy="0"/>
          <a:chOff x="0" y="0"/>
          <a:chExt cx="0" cy="0"/>
        </a:xfrm>
      </p:grpSpPr>
      <p:sp>
        <p:nvSpPr>
          <p:cNvPr id="116" name="Google Shape;116;gf2073109a2_0_5"/>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117" name="Google Shape;117;gf2073109a2_0_5"/>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118" name="Google Shape;118;gf2073109a2_0_5"/>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119" name="Google Shape;119;gf2073109a2_0_5"/>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120" name="Google Shape;120;gf2073109a2_0_5"/>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121" name="Google Shape;121;gf2073109a2_0_5"/>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122" name="Google Shape;122;gf2073109a2_0_5"/>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Consensus mechanisms: Role</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3" name="Google Shape;123;gf2073109a2_0_5"/>
          <p:cNvSpPr txBox="1"/>
          <p:nvPr/>
        </p:nvSpPr>
        <p:spPr>
          <a:xfrm>
            <a:off x="381012" y="1984607"/>
            <a:ext cx="11248200" cy="314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In distributed ledgers, a consensus mechanism defines the rules that establish how  a majority of network members agree on the value of a piece of data or a proposed transaction, which then updates the ledger. A consensus mechanism maintains a coherent set of facts among the participating nodes.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These algorithms allow connected machines to work together as a group that can even survive if some of its members fail; this is one of the most appreciated advantages of  blockchains and distributed ledgers.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Consensus mechanisms ensure that all participants have identical copies of the distributed database files.</a:t>
            </a:r>
            <a:endParaRPr sz="2200">
              <a:solidFill>
                <a:srgbClr val="FF0066"/>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550" name="Shape 550"/>
        <p:cNvGrpSpPr/>
        <p:nvPr/>
      </p:nvGrpSpPr>
      <p:grpSpPr>
        <a:xfrm>
          <a:off x="0" y="0"/>
          <a:ext cx="0" cy="0"/>
          <a:chOff x="0" y="0"/>
          <a:chExt cx="0" cy="0"/>
        </a:xfrm>
      </p:grpSpPr>
      <p:sp>
        <p:nvSpPr>
          <p:cNvPr id="551" name="Google Shape;551;gf2073109a2_0_404"/>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552" name="Google Shape;552;gf2073109a2_0_404"/>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553" name="Google Shape;553;gf2073109a2_0_404"/>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554" name="Google Shape;554;gf2073109a2_0_404"/>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555" name="Google Shape;555;gf2073109a2_0_404"/>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556" name="Google Shape;556;gf2073109a2_0_404"/>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557" name="Google Shape;557;gf2073109a2_0_404"/>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ERC-20 Fungible Tokens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558" name="Google Shape;558;gf2073109a2_0_404"/>
          <p:cNvSpPr txBox="1"/>
          <p:nvPr/>
        </p:nvSpPr>
        <p:spPr>
          <a:xfrm>
            <a:off x="491612" y="1326382"/>
            <a:ext cx="11248200" cy="246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ERC-20 is a protocol that defines certain rules and standards for issuing tokens on Ethereum’s network, recreating the attributes of a security (fungible, transferable, having an intrinsic value).</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The ERC-20 was the first token standard on the Ethereum network.</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Most of the other token standards try to remain ERC-20 compatible, and most wallets implement ERC-20 standards, allowing them to hold and transact compatible tokens.</a:t>
            </a:r>
            <a:endParaRPr sz="2200">
              <a:solidFill>
                <a:srgbClr val="FF0066"/>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562" name="Shape 562"/>
        <p:cNvGrpSpPr/>
        <p:nvPr/>
      </p:nvGrpSpPr>
      <p:grpSpPr>
        <a:xfrm>
          <a:off x="0" y="0"/>
          <a:ext cx="0" cy="0"/>
          <a:chOff x="0" y="0"/>
          <a:chExt cx="0" cy="0"/>
        </a:xfrm>
      </p:grpSpPr>
      <p:sp>
        <p:nvSpPr>
          <p:cNvPr id="563" name="Google Shape;563;gf2073109a2_0_415"/>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564" name="Google Shape;564;gf2073109a2_0_415"/>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565" name="Google Shape;565;gf2073109a2_0_415"/>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566" name="Google Shape;566;gf2073109a2_0_415"/>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567" name="Google Shape;567;gf2073109a2_0_415"/>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568" name="Google Shape;568;gf2073109a2_0_415"/>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569" name="Google Shape;569;gf2073109a2_0_415"/>
          <p:cNvSpPr txBox="1"/>
          <p:nvPr/>
        </p:nvSpPr>
        <p:spPr>
          <a:xfrm>
            <a:off x="452284" y="554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Stablecoins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570" name="Google Shape;570;gf2073109a2_0_415"/>
          <p:cNvSpPr txBox="1"/>
          <p:nvPr/>
        </p:nvSpPr>
        <p:spPr>
          <a:xfrm>
            <a:off x="491612" y="869182"/>
            <a:ext cx="11248200" cy="517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Price stability of fiat currencies is primarily due to the following reasons:</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they are backed by reserves (e.g. gold) that act as a collateral, hence, usually, their valuations don’t move drastically. </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controlling authorities (e.g. central banks) manage demand and supply of currencies to maintain their price stability.</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On the other hand, cryptocurrencies are not sheltered by these mechanisms.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Stablecoins attempt to solve this problem. They are tokens built on top of smart contract blockchains - usually Ethereum - and their value is tied to a stable currency, like the U.S. Dollar.</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Types of Stablecoins:</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Fiat-Collateralized Stablecoins: they maintain a fiat currency reserve, like the U.S. dollar, as collateral. Other forms of collateral can be for example: gold, silver and oil.</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Crypto-Collateralized Stablecoins: they are backed by other cryptocurrencies.</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Non-Collateralized Stablecoins: no reserve, but they use a mechanism to maintain stable prices, similar to the one used by a central bank.</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574" name="Shape 574"/>
        <p:cNvGrpSpPr/>
        <p:nvPr/>
      </p:nvGrpSpPr>
      <p:grpSpPr>
        <a:xfrm>
          <a:off x="0" y="0"/>
          <a:ext cx="0" cy="0"/>
          <a:chOff x="0" y="0"/>
          <a:chExt cx="0" cy="0"/>
        </a:xfrm>
      </p:grpSpPr>
      <p:sp>
        <p:nvSpPr>
          <p:cNvPr id="575" name="Google Shape;575;gf2073109a2_0_426"/>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576" name="Google Shape;576;gf2073109a2_0_426"/>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577" name="Google Shape;577;gf2073109a2_0_426"/>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578" name="Google Shape;578;gf2073109a2_0_426"/>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579" name="Google Shape;579;gf2073109a2_0_426"/>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580" name="Google Shape;580;gf2073109a2_0_426"/>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581" name="Google Shape;581;gf2073109a2_0_426"/>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Colored coins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582" name="Google Shape;582;gf2073109a2_0_426"/>
          <p:cNvSpPr txBox="1"/>
          <p:nvPr/>
        </p:nvSpPr>
        <p:spPr>
          <a:xfrm>
            <a:off x="491612" y="1707382"/>
            <a:ext cx="112482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These tokens are representations of real world assets but on a blockchain. They can be used to prove ownership of any physical asset (e.g. precious metals, cars, real estate etc.).</a:t>
            </a:r>
            <a:endParaRPr sz="2200">
              <a:solidFill>
                <a:srgbClr val="FF0066"/>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586" name="Shape 586"/>
        <p:cNvGrpSpPr/>
        <p:nvPr/>
      </p:nvGrpSpPr>
      <p:grpSpPr>
        <a:xfrm>
          <a:off x="0" y="0"/>
          <a:ext cx="0" cy="0"/>
          <a:chOff x="0" y="0"/>
          <a:chExt cx="0" cy="0"/>
        </a:xfrm>
      </p:grpSpPr>
      <p:sp>
        <p:nvSpPr>
          <p:cNvPr id="587" name="Google Shape;587;gf2073109a2_0_437"/>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588" name="Google Shape;588;gf2073109a2_0_437"/>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589" name="Google Shape;589;gf2073109a2_0_437"/>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590" name="Google Shape;590;gf2073109a2_0_437"/>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591" name="Google Shape;591;gf2073109a2_0_437"/>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592" name="Google Shape;592;gf2073109a2_0_437"/>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593" name="Google Shape;593;gf2073109a2_0_437"/>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Non-Fungible Tokens – Crypto-collectibles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594" name="Google Shape;594;gf2073109a2_0_437"/>
          <p:cNvSpPr txBox="1"/>
          <p:nvPr/>
        </p:nvSpPr>
        <p:spPr>
          <a:xfrm>
            <a:off x="491612" y="1326382"/>
            <a:ext cx="11248200" cy="246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Non-Fungible Tokens (NFTs) have unique properties, meaning they can be distinguished from another and cannot be duplicated. NFTs represent things that are unique like art, baseball cards, and in-game items (think “virtual real estate” or unique virtual pets).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For example, “CryptoKitties” are unique virtual cats that people can purchase, trade, raise, and even breed with other CryptoKitties.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598" name="Shape 598"/>
        <p:cNvGrpSpPr/>
        <p:nvPr/>
      </p:nvGrpSpPr>
      <p:grpSpPr>
        <a:xfrm>
          <a:off x="0" y="0"/>
          <a:ext cx="0" cy="0"/>
          <a:chOff x="0" y="0"/>
          <a:chExt cx="0" cy="0"/>
        </a:xfrm>
      </p:grpSpPr>
      <p:sp>
        <p:nvSpPr>
          <p:cNvPr id="599" name="Google Shape;599;gf2073109a2_0_448"/>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600" name="Google Shape;600;gf2073109a2_0_448"/>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601" name="Google Shape;601;gf2073109a2_0_448"/>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602" name="Google Shape;602;gf2073109a2_0_448"/>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603" name="Google Shape;603;gf2073109a2_0_448"/>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604" name="Google Shape;604;gf2073109a2_0_448"/>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605" name="Google Shape;605;gf2073109a2_0_448"/>
          <p:cNvSpPr txBox="1"/>
          <p:nvPr/>
        </p:nvSpPr>
        <p:spPr>
          <a:xfrm>
            <a:off x="452284" y="360239"/>
            <a:ext cx="10671000" cy="1816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DeFi. Blockchain and the Central Banking. CBDCs (Central bank digital currencies)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606" name="Google Shape;606;gf2073109a2_0_448"/>
          <p:cNvSpPr txBox="1"/>
          <p:nvPr/>
        </p:nvSpPr>
        <p:spPr>
          <a:xfrm>
            <a:off x="491612" y="1935982"/>
            <a:ext cx="11248200" cy="246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DeFi (acronym for “decentralized finance”) is an ecosystem of financial applications developed on top of blockchain mechanisms.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DeFi promotes the use of decentralized networks and open source software to create multiple types of financial services and products, for example financial DApps based on permissionless blockchains.  The goal is to create financial products available for everyone, rather than using banks systems, facilitating peer to peer interactions and limiting third parties.</a:t>
            </a:r>
            <a:endParaRPr sz="2200">
              <a:solidFill>
                <a:srgbClr val="FF0066"/>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610" name="Shape 610"/>
        <p:cNvGrpSpPr/>
        <p:nvPr/>
      </p:nvGrpSpPr>
      <p:grpSpPr>
        <a:xfrm>
          <a:off x="0" y="0"/>
          <a:ext cx="0" cy="0"/>
          <a:chOff x="0" y="0"/>
          <a:chExt cx="0" cy="0"/>
        </a:xfrm>
      </p:grpSpPr>
      <p:sp>
        <p:nvSpPr>
          <p:cNvPr id="611" name="Google Shape;611;gf2073109a2_0_459"/>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612" name="Google Shape;612;gf2073109a2_0_459"/>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613" name="Google Shape;613;gf2073109a2_0_459"/>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614" name="Google Shape;614;gf2073109a2_0_459"/>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615" name="Google Shape;615;gf2073109a2_0_459"/>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616" name="Google Shape;616;gf2073109a2_0_459"/>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617" name="Google Shape;617;gf2073109a2_0_459"/>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DeFi applications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618" name="Google Shape;618;gf2073109a2_0_459"/>
          <p:cNvSpPr txBox="1"/>
          <p:nvPr/>
        </p:nvSpPr>
        <p:spPr>
          <a:xfrm>
            <a:off x="491612" y="1326382"/>
            <a:ext cx="11248200" cy="314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Applications: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Decentralized exchanges (DEXs): DEXs are online exchanges that help users to directly exchange currencies for other currencies, without using intermediaries.</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Stablecoins: A cryptocurrency whose goal is to stabilize the price of cryptocurrencies.</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Lending platforms: Platforms that use smart contracts to replace intermediaries (e.g. banks).</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"Wrapped" bitcoins (WBTC): WBTCs let the bitcoin to be used on the Ethereum network.</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Prediction markets: trying to foresee the outcome of specific future events, such as elections.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622" name="Shape 622"/>
        <p:cNvGrpSpPr/>
        <p:nvPr/>
      </p:nvGrpSpPr>
      <p:grpSpPr>
        <a:xfrm>
          <a:off x="0" y="0"/>
          <a:ext cx="0" cy="0"/>
          <a:chOff x="0" y="0"/>
          <a:chExt cx="0" cy="0"/>
        </a:xfrm>
      </p:grpSpPr>
      <p:sp>
        <p:nvSpPr>
          <p:cNvPr id="623" name="Google Shape;623;gf2073109a2_0_470"/>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624" name="Google Shape;624;gf2073109a2_0_470"/>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625" name="Google Shape;625;gf2073109a2_0_470"/>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626" name="Google Shape;626;gf2073109a2_0_470"/>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627" name="Google Shape;627;gf2073109a2_0_470"/>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628" name="Google Shape;628;gf2073109a2_0_470"/>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629" name="Google Shape;629;gf2073109a2_0_470"/>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Reactions to DeFi</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630" name="Google Shape;630;gf2073109a2_0_470"/>
          <p:cNvSpPr txBox="1"/>
          <p:nvPr/>
        </p:nvSpPr>
        <p:spPr>
          <a:xfrm>
            <a:off x="491612" y="1326382"/>
            <a:ext cx="11248200" cy="2801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These are opposite features of the current financial systems upon which governments and central banks operate. Governments and central banks policies entail charging clients with fees for their services. DeFi tries to eliminate the costs of these intermediaries.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On the other hand, central planners try to fight back, exploring how to exploit the immense benefits of blockchains. Their solution appears to be a Central Bank Digital Currency (known as CBDC).</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634" name="Shape 634"/>
        <p:cNvGrpSpPr/>
        <p:nvPr/>
      </p:nvGrpSpPr>
      <p:grpSpPr>
        <a:xfrm>
          <a:off x="0" y="0"/>
          <a:ext cx="0" cy="0"/>
          <a:chOff x="0" y="0"/>
          <a:chExt cx="0" cy="0"/>
        </a:xfrm>
      </p:grpSpPr>
      <p:sp>
        <p:nvSpPr>
          <p:cNvPr id="635" name="Google Shape;635;gf2073109a2_0_481"/>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636" name="Google Shape;636;gf2073109a2_0_481"/>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637" name="Google Shape;637;gf2073109a2_0_481"/>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638" name="Google Shape;638;gf2073109a2_0_481"/>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639" name="Google Shape;639;gf2073109a2_0_481"/>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640" name="Google Shape;640;gf2073109a2_0_481"/>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641" name="Google Shape;641;gf2073109a2_0_481"/>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Central Bank Functions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642" name="Google Shape;642;gf2073109a2_0_481"/>
          <p:cNvSpPr txBox="1"/>
          <p:nvPr/>
        </p:nvSpPr>
        <p:spPr>
          <a:xfrm>
            <a:off x="491612" y="1326382"/>
            <a:ext cx="11248200" cy="2801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CBs are responsible for the effectiveness of the monetary and banking system.</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Central banks are financial entities that are established to define and support the monetary system of their Country. They are responsible for:</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Creating the rules and regulations under which national banks should function</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Monitoring the stability of inflation rates, of the price of money and regulation of the debit and credit framework of the nation</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Controlling money issuance and supply</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Providing liquidity to commercial banks in extraordinary circumstances.</a:t>
            </a:r>
            <a:endParaRPr sz="2200">
              <a:solidFill>
                <a:srgbClr val="FF0066"/>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646" name="Shape 646"/>
        <p:cNvGrpSpPr/>
        <p:nvPr/>
      </p:nvGrpSpPr>
      <p:grpSpPr>
        <a:xfrm>
          <a:off x="0" y="0"/>
          <a:ext cx="0" cy="0"/>
          <a:chOff x="0" y="0"/>
          <a:chExt cx="0" cy="0"/>
        </a:xfrm>
      </p:grpSpPr>
      <p:sp>
        <p:nvSpPr>
          <p:cNvPr id="647" name="Google Shape;647;gf2073109a2_0_492"/>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648" name="Google Shape;648;gf2073109a2_0_492"/>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649" name="Google Shape;649;gf2073109a2_0_492"/>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650" name="Google Shape;650;gf2073109a2_0_492"/>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651" name="Google Shape;651;gf2073109a2_0_492"/>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652" name="Google Shape;652;gf2073109a2_0_492"/>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653" name="Google Shape;653;gf2073109a2_0_492"/>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Central Bank Digital Currencies (CBDCs)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654" name="Google Shape;654;gf2073109a2_0_492"/>
          <p:cNvSpPr txBox="1"/>
          <p:nvPr/>
        </p:nvSpPr>
        <p:spPr>
          <a:xfrm>
            <a:off x="491612" y="1326382"/>
            <a:ext cx="11248200" cy="415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Major shifts in the payment industry:</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cryptocurrencies / stablecoins and other digital payment technologies, </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declining use of cash </a:t>
            </a:r>
            <a:endParaRPr sz="2200">
              <a:solidFill>
                <a:srgbClr val="FF0066"/>
              </a:solidFill>
              <a:latin typeface="Calibri"/>
              <a:ea typeface="Calibri"/>
              <a:cs typeface="Calibri"/>
              <a:sym typeface="Calibri"/>
            </a:endParaRPr>
          </a:p>
          <a:p>
            <a:pPr indent="0" lvl="0" marL="457200" marR="0" rtl="0" algn="l">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Central banks (CBs) are responding to these threats by exploring the adoption of Central Bank Digital Currencies (CBDCs).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Yet, there is no evidence of a widespread or general move to expand this research into experimentation and pilot arrangements.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A few central banks with sufficient motivation are proceeding to pilot various designs.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658" name="Shape 658"/>
        <p:cNvGrpSpPr/>
        <p:nvPr/>
      </p:nvGrpSpPr>
      <p:grpSpPr>
        <a:xfrm>
          <a:off x="0" y="0"/>
          <a:ext cx="0" cy="0"/>
          <a:chOff x="0" y="0"/>
          <a:chExt cx="0" cy="0"/>
        </a:xfrm>
      </p:grpSpPr>
      <p:sp>
        <p:nvSpPr>
          <p:cNvPr id="659" name="Google Shape;659;gf2073109a2_0_503"/>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660" name="Google Shape;660;gf2073109a2_0_503"/>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661" name="Google Shape;661;gf2073109a2_0_503"/>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662" name="Google Shape;662;gf2073109a2_0_503"/>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663" name="Google Shape;663;gf2073109a2_0_503"/>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664" name="Google Shape;664;gf2073109a2_0_503"/>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665" name="Google Shape;665;gf2073109a2_0_503"/>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Central banks and cryptocurrencies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666" name="Google Shape;666;gf2073109a2_0_503"/>
          <p:cNvSpPr txBox="1"/>
          <p:nvPr/>
        </p:nvSpPr>
        <p:spPr>
          <a:xfrm>
            <a:off x="491612" y="1326382"/>
            <a:ext cx="112482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Many central banks are not yet analysing the impact of private digital tokens</a:t>
            </a:r>
            <a:endParaRPr sz="2200">
              <a:solidFill>
                <a:srgbClr val="FF0066"/>
              </a:solidFill>
              <a:latin typeface="Calibri"/>
              <a:ea typeface="Calibri"/>
              <a:cs typeface="Calibri"/>
              <a:sym typeface="Calibri"/>
            </a:endParaRPr>
          </a:p>
        </p:txBody>
      </p:sp>
      <p:pic>
        <p:nvPicPr>
          <p:cNvPr id="667" name="Google Shape;667;gf2073109a2_0_503"/>
          <p:cNvPicPr preferRelativeResize="0"/>
          <p:nvPr/>
        </p:nvPicPr>
        <p:blipFill rotWithShape="1">
          <a:blip r:embed="rId5">
            <a:alphaModFix/>
          </a:blip>
          <a:srcRect b="8663" l="11103" r="26023" t="33696"/>
          <a:stretch/>
        </p:blipFill>
        <p:spPr>
          <a:xfrm>
            <a:off x="2143200" y="1880300"/>
            <a:ext cx="7723801" cy="3815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127" name="Shape 127"/>
        <p:cNvGrpSpPr/>
        <p:nvPr/>
      </p:nvGrpSpPr>
      <p:grpSpPr>
        <a:xfrm>
          <a:off x="0" y="0"/>
          <a:ext cx="0" cy="0"/>
          <a:chOff x="0" y="0"/>
          <a:chExt cx="0" cy="0"/>
        </a:xfrm>
      </p:grpSpPr>
      <p:sp>
        <p:nvSpPr>
          <p:cNvPr id="128" name="Google Shape;128;gf2073109a2_0_16"/>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129" name="Google Shape;129;gf2073109a2_0_16"/>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130" name="Google Shape;130;gf2073109a2_0_16"/>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131" name="Google Shape;131;gf2073109a2_0_16"/>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132" name="Google Shape;132;gf2073109a2_0_16"/>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133" name="Google Shape;133;gf2073109a2_0_16"/>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134" name="Google Shape;134;gf2073109a2_0_16"/>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How consensus mechanisms work</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5" name="Google Shape;135;gf2073109a2_0_16"/>
          <p:cNvSpPr txBox="1"/>
          <p:nvPr/>
        </p:nvSpPr>
        <p:spPr>
          <a:xfrm>
            <a:off x="491612" y="1326382"/>
            <a:ext cx="11248200" cy="381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Consensus mechanism parameters: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Decentralized governance;</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Authentication process to verify the participants’ identities;</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Validation of the transaction integrity through cryptography;</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Privacy;</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Fault tolerance: the network remains efficient and running even if some nodes or servers fail or are too slow;</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Performance.</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b="1" lang="en-US" sz="2200">
                <a:solidFill>
                  <a:srgbClr val="FF0066"/>
                </a:solidFill>
                <a:latin typeface="Calibri"/>
                <a:ea typeface="Calibri"/>
                <a:cs typeface="Calibri"/>
                <a:sym typeface="Calibri"/>
              </a:rPr>
              <a:t>The differences among consensus mechanisms lie within these parameters.</a:t>
            </a:r>
            <a:endParaRPr b="1"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671" name="Shape 671"/>
        <p:cNvGrpSpPr/>
        <p:nvPr/>
      </p:nvGrpSpPr>
      <p:grpSpPr>
        <a:xfrm>
          <a:off x="0" y="0"/>
          <a:ext cx="0" cy="0"/>
          <a:chOff x="0" y="0"/>
          <a:chExt cx="0" cy="0"/>
        </a:xfrm>
      </p:grpSpPr>
      <p:sp>
        <p:nvSpPr>
          <p:cNvPr id="672" name="Google Shape;672;gf2073109a2_0_514"/>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673" name="Google Shape;673;gf2073109a2_0_514"/>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674" name="Google Shape;674;gf2073109a2_0_514"/>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675" name="Google Shape;675;gf2073109a2_0_514"/>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676" name="Google Shape;676;gf2073109a2_0_514"/>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677" name="Google Shape;677;gf2073109a2_0_514"/>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678" name="Google Shape;678;gf2073109a2_0_514"/>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Central Bank Digital Currencies (CBDCs)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679" name="Google Shape;679;gf2073109a2_0_514"/>
          <p:cNvSpPr txBox="1"/>
          <p:nvPr/>
        </p:nvSpPr>
        <p:spPr>
          <a:xfrm>
            <a:off x="491612" y="1326382"/>
            <a:ext cx="11248200" cy="415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CBDCs may extend existing practices to a digital format:</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Issued and backed by the Central Bank</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Holders of CBDCs have a claim against the Central Bank</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No credit or liquidity risks</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Can help Central Banks retain sovereignty over monetary policy in a tokenized asset market</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May provide opportunities for new regulatory monitoring and enforcement tools</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May lead to cheaper cross-border remittances, reducing charges and waiting times</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Could improve the interbank payment infrastructure (transfer, settlement, clearing, reconciliation of asset transactions)</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May be a replacement for physical cash</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Could be an opportunity to rethink the relationship between central banks, commercial banks and depositors</a:t>
            </a:r>
            <a:endParaRPr sz="2200">
              <a:solidFill>
                <a:srgbClr val="FF0066"/>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683" name="Shape 683"/>
        <p:cNvGrpSpPr/>
        <p:nvPr/>
      </p:nvGrpSpPr>
      <p:grpSpPr>
        <a:xfrm>
          <a:off x="0" y="0"/>
          <a:ext cx="0" cy="0"/>
          <a:chOff x="0" y="0"/>
          <a:chExt cx="0" cy="0"/>
        </a:xfrm>
      </p:grpSpPr>
      <p:sp>
        <p:nvSpPr>
          <p:cNvPr id="684" name="Google Shape;684;gf2073109a2_0_525"/>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685" name="Google Shape;685;gf2073109a2_0_525"/>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686" name="Google Shape;686;gf2073109a2_0_525"/>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687" name="Google Shape;687;gf2073109a2_0_525"/>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688" name="Google Shape;688;gf2073109a2_0_525"/>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689" name="Google Shape;689;gf2073109a2_0_525"/>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690" name="Google Shape;690;gf2073109a2_0_525"/>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Central Bank Digital Currency Use Cases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691" name="Google Shape;691;gf2073109a2_0_525"/>
          <p:cNvSpPr txBox="1"/>
          <p:nvPr/>
        </p:nvSpPr>
        <p:spPr>
          <a:xfrm>
            <a:off x="491612" y="1326382"/>
            <a:ext cx="11248200" cy="449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CBDCs priorities:</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retail payments; or</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wholesale payments.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Retail CBDC: can be considered as a digital variant of cash. It is a suitable alternative for transactions between individuals and businesses as well as other individuals.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Wholesale CBDC: the goal is to create a new infrastructure to facilitate interbank settlements, that is transactions between selected banks and other entities having accounts in a specific central bank.</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CBCs goal: achieve faster payments with lower costs.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695" name="Shape 695"/>
        <p:cNvGrpSpPr/>
        <p:nvPr/>
      </p:nvGrpSpPr>
      <p:grpSpPr>
        <a:xfrm>
          <a:off x="0" y="0"/>
          <a:ext cx="0" cy="0"/>
          <a:chOff x="0" y="0"/>
          <a:chExt cx="0" cy="0"/>
        </a:xfrm>
      </p:grpSpPr>
      <p:sp>
        <p:nvSpPr>
          <p:cNvPr id="696" name="Google Shape;696;gf2073109a2_0_536"/>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697" name="Google Shape;697;gf2073109a2_0_536"/>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698" name="Google Shape;698;gf2073109a2_0_536"/>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699" name="Google Shape;699;gf2073109a2_0_536"/>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700" name="Google Shape;700;gf2073109a2_0_536"/>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701" name="Google Shape;701;gf2073109a2_0_536"/>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702" name="Google Shape;702;gf2073109a2_0_536"/>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Advantages of Retail CBDC</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703" name="Google Shape;703;gf2073109a2_0_536"/>
          <p:cNvSpPr txBox="1"/>
          <p:nvPr/>
        </p:nvSpPr>
        <p:spPr>
          <a:xfrm>
            <a:off x="644012" y="1791932"/>
            <a:ext cx="11248200" cy="17856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Provide better availability: thanks to a distribution on mobile devices.</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Promote innovation: through reduction of barriers for new firms that want to enter in the payments sector. </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Privileges to banks for having direct influence on the money supply such as: simplifying the allocation of government benefits for individuals and facilitating tax controls.</a:t>
            </a:r>
            <a:endParaRPr sz="2200">
              <a:solidFill>
                <a:srgbClr val="FF0066"/>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707" name="Shape 707"/>
        <p:cNvGrpSpPr/>
        <p:nvPr/>
      </p:nvGrpSpPr>
      <p:grpSpPr>
        <a:xfrm>
          <a:off x="0" y="0"/>
          <a:ext cx="0" cy="0"/>
          <a:chOff x="0" y="0"/>
          <a:chExt cx="0" cy="0"/>
        </a:xfrm>
      </p:grpSpPr>
      <p:sp>
        <p:nvSpPr>
          <p:cNvPr id="708" name="Google Shape;708;gf2073109a2_0_547"/>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709" name="Google Shape;709;gf2073109a2_0_547"/>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710" name="Google Shape;710;gf2073109a2_0_547"/>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711" name="Google Shape;711;gf2073109a2_0_547"/>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712" name="Google Shape;712;gf2073109a2_0_547"/>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713" name="Google Shape;713;gf2073109a2_0_547"/>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714" name="Google Shape;714;gf2073109a2_0_547"/>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Advantages of Wholesale CBDC</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715" name="Google Shape;715;gf2073109a2_0_547"/>
          <p:cNvSpPr txBox="1"/>
          <p:nvPr/>
        </p:nvSpPr>
        <p:spPr>
          <a:xfrm>
            <a:off x="491612" y="1935982"/>
            <a:ext cx="11248200" cy="11082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Improved interbank settlement of payments.</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Reliable solution for payments with tokens.</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Reduction of credit risk for cross-border payment transactions.</a:t>
            </a:r>
            <a:endParaRPr sz="2200">
              <a:solidFill>
                <a:srgbClr val="FF0066"/>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719" name="Shape 719"/>
        <p:cNvGrpSpPr/>
        <p:nvPr/>
      </p:nvGrpSpPr>
      <p:grpSpPr>
        <a:xfrm>
          <a:off x="0" y="0"/>
          <a:ext cx="0" cy="0"/>
          <a:chOff x="0" y="0"/>
          <a:chExt cx="0" cy="0"/>
        </a:xfrm>
      </p:grpSpPr>
      <p:sp>
        <p:nvSpPr>
          <p:cNvPr id="720" name="Google Shape;720;gf2073109a2_0_558"/>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721" name="Google Shape;721;gf2073109a2_0_558"/>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722" name="Google Shape;722;gf2073109a2_0_558"/>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723" name="Google Shape;723;gf2073109a2_0_558"/>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724" name="Google Shape;724;gf2073109a2_0_558"/>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725" name="Google Shape;725;gf2073109a2_0_558"/>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726" name="Google Shape;726;gf2073109a2_0_558"/>
          <p:cNvSpPr txBox="1"/>
          <p:nvPr/>
        </p:nvSpPr>
        <p:spPr>
          <a:xfrm>
            <a:off x="452284" y="360239"/>
            <a:ext cx="10671000" cy="738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100">
                <a:solidFill>
                  <a:srgbClr val="FF0066"/>
                </a:solidFill>
                <a:latin typeface="Calibri"/>
                <a:ea typeface="Calibri"/>
                <a:cs typeface="Calibri"/>
                <a:sym typeface="Calibri"/>
              </a:rPr>
              <a:t>Difference between Account-based CBDC and Token-based CBDC</a:t>
            </a:r>
            <a:endParaRPr sz="31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pic>
        <p:nvPicPr>
          <p:cNvPr id="727" name="Google Shape;727;gf2073109a2_0_558"/>
          <p:cNvPicPr preferRelativeResize="0"/>
          <p:nvPr/>
        </p:nvPicPr>
        <p:blipFill rotWithShape="1">
          <a:blip r:embed="rId5">
            <a:alphaModFix/>
          </a:blip>
          <a:srcRect b="5148" l="5363" r="6413" t="27370"/>
          <a:stretch/>
        </p:blipFill>
        <p:spPr>
          <a:xfrm>
            <a:off x="381000" y="1226550"/>
            <a:ext cx="10671001" cy="4349937"/>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731" name="Shape 731"/>
        <p:cNvGrpSpPr/>
        <p:nvPr/>
      </p:nvGrpSpPr>
      <p:grpSpPr>
        <a:xfrm>
          <a:off x="0" y="0"/>
          <a:ext cx="0" cy="0"/>
          <a:chOff x="0" y="0"/>
          <a:chExt cx="0" cy="0"/>
        </a:xfrm>
      </p:grpSpPr>
      <p:sp>
        <p:nvSpPr>
          <p:cNvPr id="732" name="Google Shape;732;gf2073109a2_0_569"/>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733" name="Google Shape;733;gf2073109a2_0_569"/>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734" name="Google Shape;734;gf2073109a2_0_569"/>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735" name="Google Shape;735;gf2073109a2_0_569"/>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736" name="Google Shape;736;gf2073109a2_0_569"/>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737" name="Google Shape;737;gf2073109a2_0_569"/>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738" name="Google Shape;738;gf2073109a2_0_569"/>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Legal, regulatory, and taxation aspects.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739" name="Google Shape;739;gf2073109a2_0_569"/>
          <p:cNvPicPr preferRelativeResize="0"/>
          <p:nvPr/>
        </p:nvPicPr>
        <p:blipFill rotWithShape="1">
          <a:blip r:embed="rId5">
            <a:alphaModFix/>
          </a:blip>
          <a:srcRect b="8665" l="12239" r="10682" t="29125"/>
          <a:stretch/>
        </p:blipFill>
        <p:spPr>
          <a:xfrm>
            <a:off x="1462700" y="1405462"/>
            <a:ext cx="9305991" cy="4047087"/>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743" name="Shape 743"/>
        <p:cNvGrpSpPr/>
        <p:nvPr/>
      </p:nvGrpSpPr>
      <p:grpSpPr>
        <a:xfrm>
          <a:off x="0" y="0"/>
          <a:ext cx="0" cy="0"/>
          <a:chOff x="0" y="0"/>
          <a:chExt cx="0" cy="0"/>
        </a:xfrm>
      </p:grpSpPr>
      <p:sp>
        <p:nvSpPr>
          <p:cNvPr id="744" name="Google Shape;744;gf2073109a2_0_580"/>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745" name="Google Shape;745;gf2073109a2_0_580"/>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746" name="Google Shape;746;gf2073109a2_0_580"/>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747" name="Google Shape;747;gf2073109a2_0_580"/>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748" name="Google Shape;748;gf2073109a2_0_580"/>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749" name="Google Shape;749;gf2073109a2_0_580"/>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750" name="Google Shape;750;gf2073109a2_0_580"/>
          <p:cNvSpPr txBox="1"/>
          <p:nvPr/>
        </p:nvSpPr>
        <p:spPr>
          <a:xfrm>
            <a:off x="452284" y="360239"/>
            <a:ext cx="10671000" cy="1816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The need for legal and regulatory clarity for blockchain</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751" name="Google Shape;751;gf2073109a2_0_580"/>
          <p:cNvSpPr txBox="1"/>
          <p:nvPr/>
        </p:nvSpPr>
        <p:spPr>
          <a:xfrm>
            <a:off x="491612" y="2164582"/>
            <a:ext cx="11248200" cy="212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The structure of decentralised public/permissionless blockchains structure, make it difficult to recognize the actors in the network and define for example their location, or other personal data. This ensures a high level of security for users, but, on the other hand, it is hard to determine responsibilities in case of disputes.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In other words, the key characteristics of blockchains present challenges to the existing legal and regulatory framework.</a:t>
            </a:r>
            <a:endParaRPr sz="2200">
              <a:solidFill>
                <a:srgbClr val="FF0066"/>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755" name="Shape 755"/>
        <p:cNvGrpSpPr/>
        <p:nvPr/>
      </p:nvGrpSpPr>
      <p:grpSpPr>
        <a:xfrm>
          <a:off x="0" y="0"/>
          <a:ext cx="0" cy="0"/>
          <a:chOff x="0" y="0"/>
          <a:chExt cx="0" cy="0"/>
        </a:xfrm>
      </p:grpSpPr>
      <p:sp>
        <p:nvSpPr>
          <p:cNvPr id="756" name="Google Shape;756;gf2073109a2_0_591"/>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757" name="Google Shape;757;gf2073109a2_0_591"/>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758" name="Google Shape;758;gf2073109a2_0_591"/>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759" name="Google Shape;759;gf2073109a2_0_591"/>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760" name="Google Shape;760;gf2073109a2_0_591"/>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761" name="Google Shape;761;gf2073109a2_0_591"/>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762" name="Google Shape;762;gf2073109a2_0_591"/>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Jurisdictional problems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763" name="Google Shape;763;gf2073109a2_0_591"/>
          <p:cNvSpPr txBox="1"/>
          <p:nvPr/>
        </p:nvSpPr>
        <p:spPr>
          <a:xfrm>
            <a:off x="491612" y="1326382"/>
            <a:ext cx="11248200" cy="38172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Legal value of blockchains as registries</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Territoriality: blockchains (especially permissionless blockchain networks) are not rooted in any specific location, making it difficult to assign legal responsibility.</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Enforceability: it is difficult to identify possible lawbreakers on a blockchain platform</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Liability</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Data Protection</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Risk to fair competition</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Tax compliance</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Consumer protection – fraud and theft</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“Cybercrime” (illegal product sales, ransom, kidnapping, extortion and data ransom)</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AML (anti-money laundering)</a:t>
            </a:r>
            <a:endParaRPr sz="2200">
              <a:solidFill>
                <a:srgbClr val="FF0066"/>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767" name="Shape 767"/>
        <p:cNvGrpSpPr/>
        <p:nvPr/>
      </p:nvGrpSpPr>
      <p:grpSpPr>
        <a:xfrm>
          <a:off x="0" y="0"/>
          <a:ext cx="0" cy="0"/>
          <a:chOff x="0" y="0"/>
          <a:chExt cx="0" cy="0"/>
        </a:xfrm>
      </p:grpSpPr>
      <p:sp>
        <p:nvSpPr>
          <p:cNvPr id="768" name="Google Shape;768;gf2073109a2_0_602"/>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769" name="Google Shape;769;gf2073109a2_0_602"/>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770" name="Google Shape;770;gf2073109a2_0_602"/>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771" name="Google Shape;771;gf2073109a2_0_602"/>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772" name="Google Shape;772;gf2073109a2_0_602"/>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773" name="Google Shape;773;gf2073109a2_0_602"/>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774" name="Google Shape;774;gf2073109a2_0_602"/>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Legal Status of Cryptocurrencies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775" name="Google Shape;775;gf2073109a2_0_602"/>
          <p:cNvPicPr preferRelativeResize="0"/>
          <p:nvPr/>
        </p:nvPicPr>
        <p:blipFill rotWithShape="1">
          <a:blip r:embed="rId5">
            <a:alphaModFix/>
          </a:blip>
          <a:srcRect b="6522" l="13382" r="10710" t="24965"/>
          <a:stretch/>
        </p:blipFill>
        <p:spPr>
          <a:xfrm>
            <a:off x="1268385" y="1112800"/>
            <a:ext cx="9655226" cy="443807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779" name="Shape 779"/>
        <p:cNvGrpSpPr/>
        <p:nvPr/>
      </p:nvGrpSpPr>
      <p:grpSpPr>
        <a:xfrm>
          <a:off x="0" y="0"/>
          <a:ext cx="0" cy="0"/>
          <a:chOff x="0" y="0"/>
          <a:chExt cx="0" cy="0"/>
        </a:xfrm>
      </p:grpSpPr>
      <p:sp>
        <p:nvSpPr>
          <p:cNvPr id="780" name="Google Shape;780;gf2073109a2_0_613"/>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781" name="Google Shape;781;gf2073109a2_0_613"/>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782" name="Google Shape;782;gf2073109a2_0_613"/>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783" name="Google Shape;783;gf2073109a2_0_613"/>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784" name="Google Shape;784;gf2073109a2_0_613"/>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785" name="Google Shape;785;gf2073109a2_0_613"/>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786" name="Google Shape;786;gf2073109a2_0_613"/>
          <p:cNvSpPr txBox="1"/>
          <p:nvPr/>
        </p:nvSpPr>
        <p:spPr>
          <a:xfrm>
            <a:off x="452284" y="131639"/>
            <a:ext cx="10671000" cy="846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rgbClr val="FF0066"/>
                </a:solidFill>
                <a:latin typeface="Calibri"/>
                <a:ea typeface="Calibri"/>
                <a:cs typeface="Calibri"/>
                <a:sym typeface="Calibri"/>
              </a:rPr>
              <a:t>Regulatory Framework for Cryptocurrencies</a:t>
            </a:r>
            <a:endParaRPr sz="2300">
              <a:solidFill>
                <a:srgbClr val="FF0066"/>
              </a:solidFill>
              <a:latin typeface="Calibri"/>
              <a:ea typeface="Calibri"/>
              <a:cs typeface="Calibri"/>
              <a:sym typeface="Calibri"/>
            </a:endParaRPr>
          </a:p>
          <a:p>
            <a:pPr indent="0" lvl="0" marL="0" marR="0" rtl="0" algn="ctr">
              <a:spcBef>
                <a:spcPts val="0"/>
              </a:spcBef>
              <a:spcAft>
                <a:spcPts val="0"/>
              </a:spcAft>
              <a:buNone/>
            </a:pPr>
            <a:r>
              <a:rPr lang="en-US" sz="2300">
                <a:solidFill>
                  <a:srgbClr val="FF0066"/>
                </a:solidFill>
                <a:latin typeface="Calibri"/>
                <a:ea typeface="Calibri"/>
                <a:cs typeface="Calibri"/>
                <a:sym typeface="Calibri"/>
              </a:rPr>
              <a:t>Application of Tax Laws, Anti-Money Laundering/Anti-Terrorism Financing Laws, or Both</a:t>
            </a:r>
            <a:endParaRPr sz="23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300">
              <a:solidFill>
                <a:schemeClr val="dk1"/>
              </a:solidFill>
              <a:latin typeface="Calibri"/>
              <a:ea typeface="Calibri"/>
              <a:cs typeface="Calibri"/>
              <a:sym typeface="Calibri"/>
            </a:endParaRPr>
          </a:p>
        </p:txBody>
      </p:sp>
      <p:pic>
        <p:nvPicPr>
          <p:cNvPr id="787" name="Google Shape;787;gf2073109a2_0_613"/>
          <p:cNvPicPr preferRelativeResize="0"/>
          <p:nvPr/>
        </p:nvPicPr>
        <p:blipFill rotWithShape="1">
          <a:blip r:embed="rId5">
            <a:alphaModFix/>
          </a:blip>
          <a:srcRect b="5507" l="13200" r="10712" t="23880"/>
          <a:stretch/>
        </p:blipFill>
        <p:spPr>
          <a:xfrm>
            <a:off x="1096950" y="978250"/>
            <a:ext cx="9381650" cy="46908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139" name="Shape 139"/>
        <p:cNvGrpSpPr/>
        <p:nvPr/>
      </p:nvGrpSpPr>
      <p:grpSpPr>
        <a:xfrm>
          <a:off x="0" y="0"/>
          <a:ext cx="0" cy="0"/>
          <a:chOff x="0" y="0"/>
          <a:chExt cx="0" cy="0"/>
        </a:xfrm>
      </p:grpSpPr>
      <p:sp>
        <p:nvSpPr>
          <p:cNvPr id="140" name="Google Shape;140;gf2073109a2_0_27"/>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141" name="Google Shape;141;gf2073109a2_0_27"/>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142" name="Google Shape;142;gf2073109a2_0_27"/>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143" name="Google Shape;143;gf2073109a2_0_27"/>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144" name="Google Shape;144;gf2073109a2_0_27"/>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145" name="Google Shape;145;gf2073109a2_0_27"/>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146" name="Google Shape;146;gf2073109a2_0_27"/>
          <p:cNvSpPr txBox="1"/>
          <p:nvPr/>
        </p:nvSpPr>
        <p:spPr>
          <a:xfrm>
            <a:off x="757084" y="131639"/>
            <a:ext cx="10671000" cy="1077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200">
                <a:solidFill>
                  <a:srgbClr val="FF0066"/>
                </a:solidFill>
                <a:latin typeface="Calibri"/>
                <a:ea typeface="Calibri"/>
                <a:cs typeface="Calibri"/>
                <a:sym typeface="Calibri"/>
              </a:rPr>
              <a:t>Overview of distributed consensus mechanisms</a:t>
            </a:r>
            <a:endParaRPr sz="4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p:txBody>
      </p:sp>
      <p:grpSp>
        <p:nvGrpSpPr>
          <p:cNvPr id="147" name="Google Shape;147;gf2073109a2_0_27"/>
          <p:cNvGrpSpPr/>
          <p:nvPr/>
        </p:nvGrpSpPr>
        <p:grpSpPr>
          <a:xfrm>
            <a:off x="2173189" y="890650"/>
            <a:ext cx="7762060" cy="4928426"/>
            <a:chOff x="939439" y="550600"/>
            <a:chExt cx="7265126" cy="4477538"/>
          </a:xfrm>
        </p:grpSpPr>
        <p:pic>
          <p:nvPicPr>
            <p:cNvPr id="148" name="Google Shape;148;gf2073109a2_0_27"/>
            <p:cNvPicPr preferRelativeResize="0"/>
            <p:nvPr/>
          </p:nvPicPr>
          <p:blipFill rotWithShape="1">
            <a:blip r:embed="rId5">
              <a:alphaModFix/>
            </a:blip>
            <a:srcRect b="8314" l="6557" r="37682" t="30002"/>
            <a:stretch/>
          </p:blipFill>
          <p:spPr>
            <a:xfrm>
              <a:off x="939439" y="593918"/>
              <a:ext cx="7265126" cy="4434220"/>
            </a:xfrm>
            <a:prstGeom prst="rect">
              <a:avLst/>
            </a:prstGeom>
            <a:noFill/>
            <a:ln>
              <a:noFill/>
            </a:ln>
          </p:spPr>
        </p:pic>
        <p:sp>
          <p:nvSpPr>
            <p:cNvPr id="149" name="Google Shape;149;gf2073109a2_0_27"/>
            <p:cNvSpPr txBox="1"/>
            <p:nvPr/>
          </p:nvSpPr>
          <p:spPr>
            <a:xfrm>
              <a:off x="1034075" y="550600"/>
              <a:ext cx="1450500" cy="3636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791" name="Shape 791"/>
        <p:cNvGrpSpPr/>
        <p:nvPr/>
      </p:nvGrpSpPr>
      <p:grpSpPr>
        <a:xfrm>
          <a:off x="0" y="0"/>
          <a:ext cx="0" cy="0"/>
          <a:chOff x="0" y="0"/>
          <a:chExt cx="0" cy="0"/>
        </a:xfrm>
      </p:grpSpPr>
      <p:sp>
        <p:nvSpPr>
          <p:cNvPr id="792" name="Google Shape;792;gf2073109a2_0_624"/>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793" name="Google Shape;793;gf2073109a2_0_624"/>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794" name="Google Shape;794;gf2073109a2_0_624"/>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795" name="Google Shape;795;gf2073109a2_0_624"/>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796" name="Google Shape;796;gf2073109a2_0_624"/>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797" name="Google Shape;797;gf2073109a2_0_624"/>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798" name="Google Shape;798;gf2073109a2_0_624"/>
          <p:cNvSpPr txBox="1"/>
          <p:nvPr/>
        </p:nvSpPr>
        <p:spPr>
          <a:xfrm>
            <a:off x="452284" y="360239"/>
            <a:ext cx="106710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FF0066"/>
                </a:solidFill>
                <a:latin typeface="Calibri"/>
                <a:ea typeface="Calibri"/>
                <a:cs typeface="Calibri"/>
                <a:sym typeface="Calibri"/>
              </a:rPr>
              <a:t>Countries that Have or Are Issuing National or Regional Cryptocurrencies</a:t>
            </a:r>
            <a:endParaRPr sz="28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799" name="Google Shape;799;gf2073109a2_0_624"/>
          <p:cNvPicPr preferRelativeResize="0"/>
          <p:nvPr/>
        </p:nvPicPr>
        <p:blipFill rotWithShape="1">
          <a:blip r:embed="rId5">
            <a:alphaModFix/>
          </a:blip>
          <a:srcRect b="5096" l="11645" r="8257" t="25280"/>
          <a:stretch/>
        </p:blipFill>
        <p:spPr>
          <a:xfrm>
            <a:off x="931800" y="1138375"/>
            <a:ext cx="9711949" cy="454887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803" name="Shape 803"/>
        <p:cNvGrpSpPr/>
        <p:nvPr/>
      </p:nvGrpSpPr>
      <p:grpSpPr>
        <a:xfrm>
          <a:off x="0" y="0"/>
          <a:ext cx="0" cy="0"/>
          <a:chOff x="0" y="0"/>
          <a:chExt cx="0" cy="0"/>
        </a:xfrm>
      </p:grpSpPr>
      <p:sp>
        <p:nvSpPr>
          <p:cNvPr id="804" name="Google Shape;804;gf2073109a2_0_635"/>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805" name="Google Shape;805;gf2073109a2_0_635"/>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806" name="Google Shape;806;gf2073109a2_0_635"/>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807" name="Google Shape;807;gf2073109a2_0_635"/>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808" name="Google Shape;808;gf2073109a2_0_635"/>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809" name="Google Shape;809;gf2073109a2_0_635"/>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810" name="Google Shape;810;gf2073109a2_0_635"/>
          <p:cNvSpPr txBox="1"/>
          <p:nvPr/>
        </p:nvSpPr>
        <p:spPr>
          <a:xfrm>
            <a:off x="452284" y="360239"/>
            <a:ext cx="10671000" cy="1816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Regulation of Cryptocurrency in Europe (Member States)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11" name="Google Shape;811;gf2073109a2_0_635"/>
          <p:cNvSpPr txBox="1"/>
          <p:nvPr/>
        </p:nvSpPr>
        <p:spPr>
          <a:xfrm>
            <a:off x="491612" y="1859782"/>
            <a:ext cx="11248200" cy="31401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July 5, 2016: the European Commission presented a legislative proposal to amend the Fourth Anti-Money Laundering Directive (AMLD). The goal is to define policies and procedures to detect, prevent, and report money laundering and terrorist financing.</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October 22, 2015: the European Court of Justice (ECJ) has stated that Bitcoin trades are VAT free in the EU Countries.</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February 12, 2018: the European Supervisory Authorities for securities (ESMA), banking (EBA), and insurance and pensions (EIOPA) warned the consumers about the risks involved with cryptocurrencies, pointing out that they are not a safe option as investment, savings or retirement planning products.</a:t>
            </a:r>
            <a:endParaRPr sz="2200">
              <a:solidFill>
                <a:srgbClr val="FF0066"/>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815" name="Shape 815"/>
        <p:cNvGrpSpPr/>
        <p:nvPr/>
      </p:nvGrpSpPr>
      <p:grpSpPr>
        <a:xfrm>
          <a:off x="0" y="0"/>
          <a:ext cx="0" cy="0"/>
          <a:chOff x="0" y="0"/>
          <a:chExt cx="0" cy="0"/>
        </a:xfrm>
      </p:grpSpPr>
      <p:sp>
        <p:nvSpPr>
          <p:cNvPr id="816" name="Google Shape;816;gf2073109a2_0_646"/>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817" name="Google Shape;817;gf2073109a2_0_646"/>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818" name="Google Shape;818;gf2073109a2_0_646"/>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819" name="Google Shape;819;gf2073109a2_0_646"/>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820" name="Google Shape;820;gf2073109a2_0_646"/>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821" name="Google Shape;821;gf2073109a2_0_646"/>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822" name="Google Shape;822;gf2073109a2_0_646"/>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Taxation</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23" name="Google Shape;823;gf2073109a2_0_646"/>
          <p:cNvSpPr txBox="1"/>
          <p:nvPr/>
        </p:nvSpPr>
        <p:spPr>
          <a:xfrm>
            <a:off x="491612" y="1859782"/>
            <a:ext cx="11248200" cy="14469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There is still no a common policy for taxing cryptocurrencies.</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Most Countries, taking the example of US, treat cryptocurrency as taxable and as property.</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The European Union has stated that VAT does not apply to the purchase of cryptocurrency with fiat.</a:t>
            </a:r>
            <a:endParaRPr sz="2200">
              <a:solidFill>
                <a:srgbClr val="FF0066"/>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827" name="Shape 827"/>
        <p:cNvGrpSpPr/>
        <p:nvPr/>
      </p:nvGrpSpPr>
      <p:grpSpPr>
        <a:xfrm>
          <a:off x="0" y="0"/>
          <a:ext cx="0" cy="0"/>
          <a:chOff x="0" y="0"/>
          <a:chExt cx="0" cy="0"/>
        </a:xfrm>
      </p:grpSpPr>
      <p:sp>
        <p:nvSpPr>
          <p:cNvPr id="828" name="Google Shape;828;gf2073109a2_0_657"/>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829" name="Google Shape;829;gf2073109a2_0_657"/>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830" name="Google Shape;830;gf2073109a2_0_657"/>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831" name="Google Shape;831;gf2073109a2_0_657"/>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832" name="Google Shape;832;gf2073109a2_0_657"/>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833" name="Google Shape;833;gf2073109a2_0_657"/>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834" name="Google Shape;834;gf2073109a2_0_657"/>
          <p:cNvSpPr txBox="1"/>
          <p:nvPr/>
        </p:nvSpPr>
        <p:spPr>
          <a:xfrm>
            <a:off x="452284" y="1316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Taxation - USA case study</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35" name="Google Shape;835;gf2073109a2_0_657"/>
          <p:cNvSpPr txBox="1"/>
          <p:nvPr/>
        </p:nvSpPr>
        <p:spPr>
          <a:xfrm>
            <a:off x="491612" y="945382"/>
            <a:ext cx="11248200" cy="517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The Internal Revenue Service (IRS), i.e. taxation for framework in USA, treats cryptocurrency as property, which means it is taxed in a manner similar to stocks, bonds, real estate, art and so on.</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Due to this treatment, cryptocurrency qualifies for capital gains tax treatment. Capital gains tax rates are lower than ordinary income (salary) tax rates.</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Tax is paid at the time of sale in the event that there was a profit on the sale (if the price has risen since purchase).</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Tax is due whether the sale is for fiat or other cryptocurrency</a:t>
            </a:r>
            <a:endParaRPr sz="2200">
              <a:solidFill>
                <a:srgbClr val="FF0066"/>
              </a:solidFill>
              <a:latin typeface="Calibri"/>
              <a:ea typeface="Calibri"/>
              <a:cs typeface="Calibri"/>
              <a:sym typeface="Calibri"/>
            </a:endParaRPr>
          </a:p>
          <a:p>
            <a:pPr indent="-368300" lvl="0" marL="457200" marR="0" rtl="0" algn="l">
              <a:spcBef>
                <a:spcPts val="0"/>
              </a:spcBef>
              <a:spcAft>
                <a:spcPts val="0"/>
              </a:spcAft>
              <a:buClr>
                <a:srgbClr val="FF0066"/>
              </a:buClr>
              <a:buSzPts val="2200"/>
              <a:buFont typeface="Calibri"/>
              <a:buChar char="●"/>
            </a:pPr>
            <a:r>
              <a:rPr lang="en-US" sz="2200">
                <a:solidFill>
                  <a:srgbClr val="FF0066"/>
                </a:solidFill>
                <a:latin typeface="Calibri"/>
                <a:ea typeface="Calibri"/>
                <a:cs typeface="Calibri"/>
                <a:sym typeface="Calibri"/>
              </a:rPr>
              <a:t>This treatment, however, creates a serious practical problem in using cryptocurrencies for day-to-day transactions because it means that every time a purchase (e.g. coffee) is made with a cryptocurrency it is, technically, a sale of cryptocurrency (in this case for coffee). That means strictly speaking, every time someone buys a coffee with Bitcoin, they should calculate the purchase price of that fraction of a Bitcoin they used and the current price of Bitcoin and report a capital gain or loss. This is obviously a huge hindrance to day-to-day transactions for law-abiding consumers.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66"/>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839" name="Shape 839"/>
        <p:cNvGrpSpPr/>
        <p:nvPr/>
      </p:nvGrpSpPr>
      <p:grpSpPr>
        <a:xfrm>
          <a:off x="0" y="0"/>
          <a:ext cx="0" cy="0"/>
          <a:chOff x="0" y="0"/>
          <a:chExt cx="0" cy="0"/>
        </a:xfrm>
      </p:grpSpPr>
      <p:sp>
        <p:nvSpPr>
          <p:cNvPr id="840" name="Google Shape;840;gf2073109a2_0_668"/>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841" name="Google Shape;841;gf2073109a2_0_668"/>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842" name="Google Shape;842;gf2073109a2_0_668"/>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843" name="Google Shape;843;gf2073109a2_0_668"/>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844" name="Google Shape;844;gf2073109a2_0_668"/>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845" name="Google Shape;845;gf2073109a2_0_668"/>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846" name="Google Shape;846;gf2073109a2_0_668"/>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Taxation - USA case study</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47" name="Google Shape;847;gf2073109a2_0_668"/>
          <p:cNvSpPr txBox="1"/>
          <p:nvPr/>
        </p:nvSpPr>
        <p:spPr>
          <a:xfrm>
            <a:off x="491612" y="1859782"/>
            <a:ext cx="11248200" cy="11082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Income received in cryptocurrency is treated as ordinary income.</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Salaries paid in cryptocurrency are subject to the typical payroll social charges.</a:t>
            </a:r>
            <a:endParaRPr sz="2200">
              <a:solidFill>
                <a:srgbClr val="FF0066"/>
              </a:solidFill>
              <a:latin typeface="Calibri"/>
              <a:ea typeface="Calibri"/>
              <a:cs typeface="Calibri"/>
              <a:sym typeface="Calibri"/>
            </a:endParaRPr>
          </a:p>
          <a:p>
            <a:pPr indent="-285750" lvl="0" marL="285750" marR="0" rtl="0" algn="l">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Mining companies are taxed as operating business with revenue and expenses.</a:t>
            </a:r>
            <a:endParaRPr sz="2200">
              <a:solidFill>
                <a:srgbClr val="FF0066"/>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153" name="Shape 153"/>
        <p:cNvGrpSpPr/>
        <p:nvPr/>
      </p:nvGrpSpPr>
      <p:grpSpPr>
        <a:xfrm>
          <a:off x="0" y="0"/>
          <a:ext cx="0" cy="0"/>
          <a:chOff x="0" y="0"/>
          <a:chExt cx="0" cy="0"/>
        </a:xfrm>
      </p:grpSpPr>
      <p:sp>
        <p:nvSpPr>
          <p:cNvPr id="154" name="Google Shape;154;gf2073109a2_0_38"/>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155" name="Google Shape;155;gf2073109a2_0_38"/>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156" name="Google Shape;156;gf2073109a2_0_38"/>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157" name="Google Shape;157;gf2073109a2_0_38"/>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158" name="Google Shape;158;gf2073109a2_0_38"/>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159" name="Google Shape;159;gf2073109a2_0_38"/>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160" name="Google Shape;160;gf2073109a2_0_38"/>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Proof of Work (PoW)</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61" name="Google Shape;161;gf2073109a2_0_38"/>
          <p:cNvSpPr txBox="1"/>
          <p:nvPr/>
        </p:nvSpPr>
        <p:spPr>
          <a:xfrm>
            <a:off x="491612" y="1326382"/>
            <a:ext cx="11248200" cy="415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The consensus mechanism requires computers to use their computational power to solve complex mathematical puzzles in order to verify transactions and add them to the blockchain (mining).</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Once the complex mathematical problem has been solved, the miners receive a reward for their effort i.e. cryptocurrency (e.g. bitcoins).</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The proof-of-work mechanism is very expensive, since it requires a lot of time, energy and computer power to reach a consensus. The mining process ensures the network's immunity against hackers. Miners compete against each other in order to chain together a group of transactions, i.e. blocks. The blockchain contains all verified transactions which are accessible to all network participants.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This is the most used method to achieve consensus. The best known crypto currency using the proof-of-work mechanism is Bitcoin.</a:t>
            </a:r>
            <a:endParaRPr sz="2200">
              <a:solidFill>
                <a:srgbClr val="FF0066"/>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165" name="Shape 165"/>
        <p:cNvGrpSpPr/>
        <p:nvPr/>
      </p:nvGrpSpPr>
      <p:grpSpPr>
        <a:xfrm>
          <a:off x="0" y="0"/>
          <a:ext cx="0" cy="0"/>
          <a:chOff x="0" y="0"/>
          <a:chExt cx="0" cy="0"/>
        </a:xfrm>
      </p:grpSpPr>
      <p:sp>
        <p:nvSpPr>
          <p:cNvPr id="166" name="Google Shape;166;gf2073109a2_0_49"/>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167" name="Google Shape;167;gf2073109a2_0_49"/>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168" name="Google Shape;168;gf2073109a2_0_49"/>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169" name="Google Shape;169;gf2073109a2_0_49"/>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170" name="Google Shape;170;gf2073109a2_0_49"/>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171" name="Google Shape;171;gf2073109a2_0_49"/>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172" name="Google Shape;172;gf2073109a2_0_49"/>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Proof of Stake (PoS)</a:t>
            </a:r>
            <a:endParaRPr sz="4400">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73" name="Google Shape;173;gf2073109a2_0_49"/>
          <p:cNvSpPr txBox="1"/>
          <p:nvPr/>
        </p:nvSpPr>
        <p:spPr>
          <a:xfrm>
            <a:off x="491612" y="1783582"/>
            <a:ext cx="11248200" cy="2801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The Proof of Stake (PoS) consensus mechanism separates a miner’s voting power from its computing power; the mining power depends on the quantity of tokens held by a miner (stake). The larger his share of the total amount of tokens, the more likely this miner is going to be selected to mine another block.</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Advantage: significant decrease in power consumption (compared to PoW).</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Disadvantage: it encourages resources accumulation, which can lead to a process of network centralization.</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PoS blockchain examples: Ethereum (soon), QTUM, Decred, Dash, Neo.</a:t>
            </a:r>
            <a:endParaRPr sz="2200">
              <a:solidFill>
                <a:srgbClr val="FF0066"/>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177" name="Shape 177"/>
        <p:cNvGrpSpPr/>
        <p:nvPr/>
      </p:nvGrpSpPr>
      <p:grpSpPr>
        <a:xfrm>
          <a:off x="0" y="0"/>
          <a:ext cx="0" cy="0"/>
          <a:chOff x="0" y="0"/>
          <a:chExt cx="0" cy="0"/>
        </a:xfrm>
      </p:grpSpPr>
      <p:sp>
        <p:nvSpPr>
          <p:cNvPr id="178" name="Google Shape;178;gf2073109a2_0_60"/>
          <p:cNvSpPr txBox="1"/>
          <p:nvPr>
            <p:ph type="ctrTitle"/>
          </p:nvPr>
        </p:nvSpPr>
        <p:spPr>
          <a:xfrm>
            <a:off x="491612" y="360239"/>
            <a:ext cx="11248200" cy="108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179" name="Google Shape;179;gf2073109a2_0_60"/>
          <p:cNvSpPr txBox="1"/>
          <p:nvPr/>
        </p:nvSpPr>
        <p:spPr>
          <a:xfrm>
            <a:off x="5033639" y="5818866"/>
            <a:ext cx="677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180" name="Google Shape;180;gf2073109a2_0_60"/>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181" name="Google Shape;181;gf2073109a2_0_60"/>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182" name="Google Shape;182;gf2073109a2_0_60"/>
          <p:cNvSpPr txBox="1"/>
          <p:nvPr/>
        </p:nvSpPr>
        <p:spPr>
          <a:xfrm>
            <a:off x="381000" y="3324664"/>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183" name="Google Shape;183;gf2073109a2_0_60"/>
          <p:cNvSpPr txBox="1"/>
          <p:nvPr/>
        </p:nvSpPr>
        <p:spPr>
          <a:xfrm>
            <a:off x="644012" y="512639"/>
            <a:ext cx="11248200" cy="10800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184" name="Google Shape;184;gf2073109a2_0_60"/>
          <p:cNvSpPr txBox="1"/>
          <p:nvPr/>
        </p:nvSpPr>
        <p:spPr>
          <a:xfrm>
            <a:off x="452284" y="360239"/>
            <a:ext cx="106710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Delegated Proof-of-Stake (DPoS)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85" name="Google Shape;185;gf2073109a2_0_60"/>
          <p:cNvSpPr txBox="1"/>
          <p:nvPr/>
        </p:nvSpPr>
        <p:spPr>
          <a:xfrm>
            <a:off x="491612" y="1707382"/>
            <a:ext cx="11248200" cy="314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66"/>
                </a:solidFill>
                <a:latin typeface="Calibri"/>
                <a:ea typeface="Calibri"/>
                <a:cs typeface="Calibri"/>
                <a:sym typeface="Calibri"/>
              </a:rPr>
              <a:t>The DPoS-mechanism is more democratic than the PoS, since the power to confirm or validate transactions doesn’t depend on the amount of tokens possessed. In this system token holders cast votes, proportional to their stake, to select delegates that will constitute a panel of witnesses. Those witnesses are responsible for the network security. Delegates compete with each other to get votes from users. In this mechanism all users in the network select the group of miners with the power to confirm transactions.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Advantage over POS: this is a more centralized mechanism that provides higher speed of verification and transactions for a better scalability. </a:t>
            </a:r>
            <a:endParaRPr sz="2200">
              <a:solidFill>
                <a:srgbClr val="FF0066"/>
              </a:solidFill>
              <a:latin typeface="Calibri"/>
              <a:ea typeface="Calibri"/>
              <a:cs typeface="Calibri"/>
              <a:sym typeface="Calibri"/>
            </a:endParaRPr>
          </a:p>
          <a:p>
            <a:pPr indent="0" lvl="0" marL="0" marR="0" rtl="0" algn="l">
              <a:spcBef>
                <a:spcPts val="0"/>
              </a:spcBef>
              <a:spcAft>
                <a:spcPts val="0"/>
              </a:spcAft>
              <a:buNone/>
            </a:pPr>
            <a:r>
              <a:rPr lang="en-US" sz="2200">
                <a:solidFill>
                  <a:srgbClr val="FF0066"/>
                </a:solidFill>
                <a:latin typeface="Calibri"/>
                <a:ea typeface="Calibri"/>
                <a:cs typeface="Calibri"/>
                <a:sym typeface="Calibri"/>
              </a:rPr>
              <a:t>DPoS blockchain examples: EOS, TRON, Aelf</a:t>
            </a:r>
            <a:endParaRPr sz="2200">
              <a:solidFill>
                <a:srgbClr val="FF006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2020-11-19T11:34:27Z</dcterms:created>
  <dc:creator>Alessio Ceci</dc:creator>
</cp:coreProperties>
</file>